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5524EC-0A4B-42B8-B387-87EE7FA9FF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DCB9A1-1CD2-437A-BDD1-9689F48A9A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ibsqj9l5LLAhVBxWMKHfEyAfMQjRwIBw&amp;url=https%3A%2F%2Fwww.minnpost.com%2Fcommunity-voices%2F2012%2F12%2Fputting-stashed-cash-work-minnesota&amp;bvm=bv.115277099,d.cGc&amp;psig=AFQjCNECa3mcjnPBr82DzQa2M1GRt4v4eg&amp;ust=14564647051442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iytrqWmJLLAhVELmMKHf7LCyYQjRwIBw&amp;url=https%3A%2F%2Flibcom.org%2Fhistory%2Fknights-labor-1869-1885-louis-adamic&amp;bvm=bv.115277099,d.cGc&amp;psig=AFQjCNEBg4vgMVNpDNVk8QB5uQ1T9UZLTw&amp;ust=145646475039570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0ahUKEwisveu8mJLLAhUB_GMKHS-IA3MQjRwIBw&amp;url=https%3A%2F%2Fehistory.osu.edu%2Fexhibitions%2F1912%2Flabor_problem%2Fafofl&amp;bvm=bv.115277099,d.cGc&amp;psig=AFQjCNEyB18TRNMG7RY8yqHBwZiODu9-_Q&amp;ust=145646483601383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i0gu3bmJLLAhUK72MKHQKXAJUQjRwIBw&amp;url=http%3A%2F%2Fwww.shminhe.com%2Fimages%2F8334.html&amp;bvm=bv.115277099,d.cGc&amp;psig=AFQjCNF_Zaz3cSgd9dLg682avj_IeF1hsQ&amp;ust=1456464894042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-ucT0mJLLAhVS5mMKHX5yCWIQjRwIBw&amp;url=https%3A%2F%2Fprezi.com%2F3qz1ls-49iru%2Flabor-unions-during-the-industrial-revolution%2F&amp;bvm=bv.115277099,d.cGc&amp;psig=AFQjCNF_Zaz3cSgd9dLg682avj_IeF1hsQ&amp;ust=1456464894042704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0ahUKEwiV_ZjrmJLLAhUM22MKHSEaDOoQjRwIBw&amp;url=https%3A%2F%2Fprezi.com%2F_yjsrdmqeznb%2Flabor-unions%2F&amp;bvm=bv.115277099,d.cGc&amp;psig=AFQjCNF_Zaz3cSgd9dLg682avj_IeF1hsQ&amp;ust=14564648940427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ahUKEwiI9cjRlJLLAhUG9WMKHUi-ANAQjRwIBw&amp;url=http%3A%2F%2Fwww.striking-women.org%2Fmodule%2Fwomen-and-work%2Fworld-war-i-1914-1918&amp;bvm=bv.115277099,d.cGc&amp;psig=AFQjCNESnJ3ioG8Tz7YiaPjAnPjoDyxvBQ&amp;ust=14564638031426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ahUKEwj3y_z7lJLLAhUH8WMKHYyMCTQQjRwIBw&amp;url=http%3A%2F%2Fquotesgram.com%2Fa-lie-is-a-lie-quotes%2F&amp;bvm=bv.115277099,d.cGc&amp;psig=AFQjCNHxDv40l4-TXw5I5indR3kjbnyYFw&amp;ust=145646389321195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b7aHVlZLLAhVQ12MKHbEfB40QjRwIBw&amp;url=http%3A%2F%2Fwww.dreamstime.com%2Fstock-photo-people-around-globe-image13742520&amp;bvm=bv.115277099,d.cGc&amp;psig=AFQjCNFS6Gwy8WM-86CM4vyYxwVePgeFbA&amp;ust=145646408047789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ahUKEwi3tfehlZLLAhUU6GMKHSLrDmYQjRwIBw&amp;url=http%3A%2F%2Fwww.petersaysstuff.com%2F2014%2F05%2Fattempting-the-impossible-calculating-capitalisms-death-toll%2F&amp;bvm=bv.115277099,d.cGc&amp;psig=AFQjCNGoixbvKunYCeQPG_x5g9Ti5zaC1g&amp;ust=14564639602898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go8KKlpLLAhUDxGMKHXCIDv8QjRwIBw&amp;url=https%3A%2F%2Fsites.google.com%2Fsite%2Fleadershipstylesinteams%2Fleadership-style&amp;bvm=bv.115277099,d.cGc&amp;psig=AFQjCNHeF2XBWmZVsuZzRsscOY5HaplSUQ&amp;ust=14564641827276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tlasnetwork.org/news/article/time-lapse-video-captures-growth-of-u.s.-federal-government-regul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ahUKEwj52oDJl5LLAhVS9mMKHblkBW4QjRwIBw&amp;url=http%3A%2F%2Fwww.shourtline.swl4.com%2FMarklin_%252055031_2_Train_Digital_Starter_Set_DC_%2520AC_Delta_%26_Digital_Control.html&amp;bvm=bv.115277099,d.cGc&amp;psig=AFQjCNGNyBLL00-OHWPO_eT1zXVn6rNP5Q&amp;ust=145646459412647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Effects of Industrial Expansion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 Part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Sherman Anti-Trust Act of 1890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suspicious of trusts </a:t>
            </a:r>
            <a:endParaRPr lang="en-US" dirty="0"/>
          </a:p>
          <a:p>
            <a:r>
              <a:rPr lang="en-US" dirty="0" smtClean="0"/>
              <a:t>They </a:t>
            </a:r>
            <a:r>
              <a:rPr lang="en-US" dirty="0" smtClean="0"/>
              <a:t>had unfair business advantages—able offer lower prices.</a:t>
            </a:r>
          </a:p>
          <a:p>
            <a:r>
              <a:rPr lang="en-US" dirty="0" smtClean="0"/>
              <a:t>Wanted to regulate trusts to prevent them from being formed: (drumroll please) </a:t>
            </a:r>
            <a:r>
              <a:rPr lang="en-US" b="1" u="sng" dirty="0" smtClean="0"/>
              <a:t>The Sherman Anti-Trust Act of 1890.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6050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Results of the Sherman Anti-Trust Act of 1890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Not very </a:t>
            </a:r>
            <a:r>
              <a:rPr lang="en-US" dirty="0" smtClean="0"/>
              <a:t>effective—trusts </a:t>
            </a:r>
            <a:r>
              <a:rPr lang="en-US" dirty="0" smtClean="0"/>
              <a:t>usually </a:t>
            </a:r>
            <a:r>
              <a:rPr lang="en-US" dirty="0" smtClean="0"/>
              <a:t>can find </a:t>
            </a:r>
            <a:r>
              <a:rPr lang="en-US" dirty="0" smtClean="0"/>
              <a:t>ways around the </a:t>
            </a:r>
            <a:r>
              <a:rPr lang="en-US" dirty="0" smtClean="0"/>
              <a:t>law.</a:t>
            </a:r>
            <a:endParaRPr lang="en-US" dirty="0" smtClean="0"/>
          </a:p>
          <a:p>
            <a:r>
              <a:rPr lang="en-US" dirty="0" smtClean="0"/>
              <a:t>Example: the </a:t>
            </a:r>
            <a:r>
              <a:rPr lang="en-US" b="1" u="sng" dirty="0" smtClean="0"/>
              <a:t>holding company</a:t>
            </a:r>
            <a:r>
              <a:rPr lang="en-US" dirty="0" smtClean="0"/>
              <a:t>—gained control of companies by buying their stock. </a:t>
            </a:r>
            <a:r>
              <a:rPr lang="en-US" dirty="0" smtClean="0"/>
              <a:t>Stock = influence </a:t>
            </a:r>
            <a:r>
              <a:rPr lang="en-US" dirty="0" smtClean="0"/>
              <a:t>to be involved in any business decisions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8194" name="Picture 2" descr="https://www.minnpost.com/sites/default/files/images/articles/cash-in-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243262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5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572000"/>
            <a:ext cx="5715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457200"/>
            <a:ext cx="3352800" cy="6019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Industrial era led to invention of labor unions.</a:t>
            </a:r>
          </a:p>
          <a:p>
            <a:r>
              <a:rPr lang="en-US" dirty="0" smtClean="0"/>
              <a:t>Wanted better wages and working conditions.</a:t>
            </a:r>
          </a:p>
          <a:p>
            <a:r>
              <a:rPr lang="en-US" dirty="0" smtClean="0"/>
              <a:t>An </a:t>
            </a:r>
            <a:r>
              <a:rPr lang="en-US" dirty="0"/>
              <a:t>example of a labor union: </a:t>
            </a:r>
            <a:r>
              <a:rPr lang="en-US" b="1" u="sng" dirty="0"/>
              <a:t>Knights of Labor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Founded by Uriah P. Stephens</a:t>
            </a:r>
          </a:p>
          <a:p>
            <a:pPr lvl="1"/>
            <a:r>
              <a:rPr lang="en-US" dirty="0"/>
              <a:t>Open to all kinds of workers (men, women; skilled, unskilled laborers)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218" name="Picture 2" descr="https://libcom.org/files/images/history/knights-lab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486400" cy="37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0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5486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906" y="685800"/>
            <a:ext cx="3148694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 of a union: American Federation of Labor (AFL)</a:t>
            </a:r>
          </a:p>
          <a:p>
            <a:pPr lvl="1"/>
            <a:r>
              <a:rPr lang="en-US" dirty="0"/>
              <a:t>Founded by Samuel Gompers</a:t>
            </a:r>
          </a:p>
          <a:p>
            <a:pPr lvl="1"/>
            <a:r>
              <a:rPr lang="en-US" dirty="0"/>
              <a:t>A group of local unions composed of skilled laborers.</a:t>
            </a:r>
          </a:p>
          <a:p>
            <a:pPr lvl="1"/>
            <a:r>
              <a:rPr lang="en-US" dirty="0"/>
              <a:t>Wanted the right </a:t>
            </a:r>
            <a:r>
              <a:rPr lang="en-US" dirty="0" smtClean="0"/>
              <a:t>of collective bargaining —</a:t>
            </a:r>
            <a:r>
              <a:rPr lang="en-US" dirty="0"/>
              <a:t>the right of unions to represent workers in negotiations between owners and managers. (This was a common right labor unions asked for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10242" name="Picture 2" descr="https://ehistory.osu.edu/sites/ehistory.osu.edu/files/mmh/1912/exec%20council%20af%20of%20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838200"/>
            <a:ext cx="58102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9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286000"/>
          </a:xfrm>
        </p:spPr>
        <p:txBody>
          <a:bodyPr/>
          <a:lstStyle/>
          <a:p>
            <a:r>
              <a:rPr lang="en-US" dirty="0" smtClean="0"/>
              <a:t>Employers often opposed unions and their demands. </a:t>
            </a:r>
          </a:p>
          <a:p>
            <a:r>
              <a:rPr lang="en-US" dirty="0" smtClean="0"/>
              <a:t>Unions often went on strike which hurt business.</a:t>
            </a:r>
          </a:p>
          <a:p>
            <a:r>
              <a:rPr lang="en-US" dirty="0" smtClean="0"/>
              <a:t>So, how does a company stop a union strike?</a:t>
            </a:r>
          </a:p>
          <a:p>
            <a:pPr lvl="1"/>
            <a:r>
              <a:rPr lang="en-US" b="1" u="sng" dirty="0" smtClean="0"/>
              <a:t>Injunctions</a:t>
            </a:r>
            <a:r>
              <a:rPr lang="en-US" dirty="0" smtClean="0"/>
              <a:t>: official court orders</a:t>
            </a:r>
            <a:endParaRPr lang="en-US" b="1" u="sng" dirty="0"/>
          </a:p>
        </p:txBody>
      </p:sp>
      <p:pic>
        <p:nvPicPr>
          <p:cNvPr id="11266" name="Picture 2" descr="http://b-i.forbesimg.com/robertlenzner/files/2013/06/Fleetwood_Str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6434"/>
            <a:ext cx="2858181" cy="22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jennygadget.files.wordpress.com/2010/11/0618369236-01-_sclzzzzzzz_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3036434"/>
            <a:ext cx="1719262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libcom.org/files/images/history/steel-strik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036434"/>
            <a:ext cx="3014662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5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American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American trade increasing dramatically—business boom!</a:t>
            </a:r>
          </a:p>
          <a:p>
            <a:r>
              <a:rPr lang="en-US" dirty="0" smtClean="0"/>
              <a:t>City population increasing—population boom!</a:t>
            </a:r>
          </a:p>
          <a:p>
            <a:endParaRPr lang="en-US" dirty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Air/water pollution, overcrowding, crime—boom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Greater focus on </a:t>
            </a:r>
            <a:r>
              <a:rPr lang="en-US" b="1" u="sng" dirty="0" smtClean="0"/>
              <a:t>materialism</a:t>
            </a:r>
            <a:r>
              <a:rPr lang="en-US" dirty="0" smtClean="0"/>
              <a:t>: putting a higher value on money and possession</a:t>
            </a: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More leisure time.</a:t>
            </a:r>
          </a:p>
          <a:p>
            <a:pPr lvl="1"/>
            <a:r>
              <a:rPr lang="en-US" dirty="0" smtClean="0"/>
              <a:t>Labor-saving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women </a:t>
            </a:r>
            <a:r>
              <a:rPr lang="en-US" dirty="0" smtClean="0"/>
              <a:t>working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QTEhQUExQWFhQXGB0bFxgXGR4dHBwdHB8cHxoaHh8bICsgHB8lHBwcITEiJykrLi4uHB8zODMsNygtLisBCgoKBQUFDgUFDisZExkrKysrKysrKysrKysrKysrKysrKysrKysrKysrKysrKysrKysrKysrKysrKysrKysrK//AABEIALkBEAMBIgACEQEDEQH/xAAcAAACAwADAQAAAAAAAAAAAAAFBgMEBwECCAD/xABIEAACAQIEAwUFBAcECQQDAAABAhEDIQAEEjEFBkETIlFhcQcygZGhI0KxwRQzUmJy0fCCsuHxNENEc5KTosLSFiRT4hVjg//EABQBAQAAAAAAAAAAAAAAAAAAAAD/xAAUEQEAAAAAAAAAAAAAAAAAAAAA/9oADAMBAAIRAxEAPwDYM2v2b/wt+Bx5dzJvj0jmeYsppb/3FG6n748Mebcy344A3yUCxrKAxDKobT0E3ON95e/0XL/7mn/cXGAcmJL1REnQInpLRPyONt5b4zQGUywavSBFGmCDUUEEKAQZNjgGLHxOBbcw5Uf7TQ/5qf8AliF+aMoLnNZcD/eKfwbAGZxxOAjc25If7Xl/+Yv88RvzpkR/tdD4OD+BwCNxhDlRXoLM5HMU89lo65d2isg8lLVB6EYyzjbhszmWUyprVCD4guxB+IxrnPXMeSc0K9OvTdkLUqyLJL5esNFVY6le649DjF1BXWshotqGxibjyOA1L2JcTfRXon3ECsulRq7xfUCQJInYHaThly2Yc5XL6KdUns01Cw+7uDp8cZ17MuO0sqMyalQIXRdMgmSpeRb1GGgc5UxQpqmapKyqqn7JmAgem/xwB55/YqG/ifyjCB7TM2Xp5dSukB6kXY2hOjbXnBB+b1j/AEm53K0rfVcK3NvFVrmmVqF41TKgRtBson67YDpwFEFHUUVmaq1LUKmmppelBASIjvTrve0Rhlrcv9wk0aoGmB30J2idrb4UOC8SSmQKikoGLDTZgxCgnULxA2mOuDee51d/dqVlHQAJ8j1OAiz3DSVKmkynqxid7wY6+OK65QXOgCfGw+u2KD8YdyxqPUYHaSD9MdXzwP7fxj+eAuV8vb3VsfH6YmTLWkKn9eGBP6T4B/pjsM0fB/ngDeWy2x00+n9bYJ5ZGHSl52/wwtJnmt3Gt6f0cXhxQx+rafhgGDsJAEUYA6zsOm18cUjBABp+MCf5eWJ6XK+fNuyW/Q1Kc/KcXcryjnh/qUnp9omArCi8d10HXY/yxaTLRs6z6G30wDfjNQDT2DWN+8N/HbHy8bq9Ms07TqP/AI4AvUW1nUeA0nFZ8lIH2gUzAGg/zjFVePVIj9EPqWPT+ziGpx6sRbKt13Ynw/dwFihlT2n6wHwlY/PEfBqLNn64D94UlGrT+8h2n88Un4vVBJ/RiNraj0/s2wOotUqjOEKQ5WkIWZjWtreQwDxyZTZjmQtYWzDkkCS0QAY1WFsfcSos9XMKKl6r0ssO792NVQi9oVmwD5Q41WyuX0Jlu1l2JOojSRaDCnwx9lOOV+1DrltZV3qRqO9WLkhegBA8ZwGnpl2UBVqWA/Z+QF7YX+d6rJlGUuSajKoER1k9fBTgPU5yzkQMiBt94n/twE41zLmK7UkqUFQ027QAT3yLAXG1yPjgNm/9N0Ijsk/4R/LHm/Nb/HHqrHlbiIh3Hgx/HAMHIKBnzHiKMj5j5WxrnLXL+XqZPLs1JCWpISSBJOnGQ+zxGapmAphuxJHwZcbZypXC5DLMdhTQH8MBw3KOWi1JflirU5Jyx/1a4Z2cRgbleYMtUIVa1Mufu6hqmJII8Y6b4AK3IeWn9WMfNyNlojs19euD+W4hSqByjo4RiGKsGAIAJBiYInbCVzP7QlymcFFqc0Qo1t96Wgyg6gA9d7/ECFXkPLFSpQQRHWb73xgmZy3ZVcxRPeNNnSf4Cyz8Y+uNg5m9pVL9E15Jh2xqBYdbqBckqdwR3ZHj4jGOcTzfaV69YCBUqVGjw1liB8J+mAYuROGrVp5otH2dLUJ/tbfLDk/KVP7pQ/1/FhZ9m6saWdhQfsTJPT3xax/LGo5pT0prY3v/APTAIOd5XUCZWeo8P+rClzVwsUNHeVtU+7FtrGCfHGo53NkSOwQyCZ1C23imM859qz2XcCkato/d8FH54Bf4RT1VFW1z5/lhupcAL+6gi9wG6WP3fphX5ZTVXQRMnb+hjU/0FT/qrx+yPntf/LAKNbgZGyfRun9nFKrwwie6PkcNlTKAMxamoEWsAABvMrHXfHD5ZYnQPKw6/wBnAKAoRbSMT0kHgPlg01IKT3F+nx3X88SrljPu077XH/jOAErboPl/ji1SebkAR5H+eKue44tGQqqX6bED/p+mLHL/ADE7Bu00kgkjuKBAi3u4DdQ34DElMEHGV5v2jVF7OK1JdRghl1ACDclRK9OhwaqczZlk7tSmrFQQwgi/UDTt8MAFq5WmzvDpYme6bXMD6H5YsUcrTAP2iR/Cf54BVuJVsg85mqG1idEd+JOkiRsd/C+BR9pFbt1KgLQB7ybkg2JnxjoLYBvFNII7VTA/ZPT44quiR+sHn3PT+eF3mbn1yOzyxemD7zEyf7PVf62wtcI4lWDvV1tKKzmpclWjuSeodwqQ1jqPW4DQqPDaZae1BHTu3NuvxnFLluipz2dggIOzEx5eHwwp8Q52zdR9S1TTF4CQBHn1Pxwf9nfF215mvUOp2NPUxttqkmB4AYA7yxVRcnmHLAEVa5Ejc6mjBDlvLKtDtGbT2h1e7fQBpTfxUBvjhJbi2nIaAR32q1DczGskGPW3nOLOS9pdUNTmmi0EUJoWdUAASW6m3gBePPAPdeoCYkLHXT4fHCa1Ja3FCoYFaaqJi0hSxsPMxgbxj2l13BFH7Lx2Ymwv3gY9BiDlHjBWq9eq41VHOpjbcCTYfSMB6PAx5c46kV6o8Kjficb9zNzdTygbuNUZGUOFsF1CQWPp+IHXGE8R+1r1IBOtmKgAsbyRYGdvX0wBH2ZtFfMSf9nc38mTGx8sV+x4alRiWVKbNYX0qSYHjYWxj3s8A/SHXbVl3WT1lhfz8PhjUa1Xs+EaVHeZTTQfvO5UfjPwwFjN855UmpTSoKiimWLoQVWYCKD+0xNgMZzzdwPMZbLa6y0yKzQojvpYEaotJURbosY+octrl9Lhga1OqpWT3dQZYn0O/qcR8we0CpnKLZarRQAMDrUkmVn4XvfAVOWc6qZPM5Y6g1fS6OjaYKRIJtAAEzMGCLdV7mWpUatrrNqdlWWnoFAG1tgJ85x1p1JgeH5XxxzG5LGTOlQAepA2+kfLADdVsS0P1dQkb/iIxNxzLGnXqU2ABSFI8woB+uKat3GH9dMA6+zYKaeaDAn7NYgwbuR+Bxp/6QrKG0OPUj/yxk3s3zAV6tNiymsqLTYC2oVVH4aiP4GxrOeUjbX8/wCbeOAEZ5qTRpXvKRMlYie913I28cIHtFVYosihVOq0AEe7vBPwxpdLJyYKsSQJE/K+uOnTGb+0rLleykEGXFzO2nzP9HACuSSprUwKbGprY6laO7pWBEgCCGMzefLGt0AYI01bWs//AN/DGa8pcF7mWzGqe0qVF0C7dyLxvFvqPHGoZcqp3ZDsZUzb1XADOJ0SRZKhBH3n+O2vwwKqFyQGpuJ2JYx5T3sHM/mbfrGP9mP+zwwHz9Yxeq2mOqjz/dwFEuh3D/Pr88Ds7XAsA3z/AMcS16JJMFp3sI/AeGBfFG0KT3p8x1+IwC/m27x8QcdFzzBCqkid8MHKnKLZyjVZGPbAN2ShkCkpoLKwJ1CQ9m2kGcLVRe/BgXgxt54CTO0NDlTewI9CAw+hwz5Xiq1q+QWnK9lToisTEE0ZOrzGmN9z0wp5ioxMkkmAJPgAFUfAAD4Y6oxFxY/5YA7z1nnq56uzAiCFRbmFUAIBPlf44IcV5WXJZjJrUYV+2UM1Ne7EkLpDFoPemCYHdv1wpZiqzksxJY7nBPi3G3zNSmzwClNaYjaFm/lJJPxwFbjmT7GsydotSI7yiN9wQbqwMqQdiMVxmW7PRqOgnVpm2qIkjqYxBU3Pjj5hYYD5BfBGlUK5V9LEaqyAgdQEqG/jfp5YoUBv6H8MX2GnKSetew8dKb+l/wCr4DnOppoqZu1NBHgCWa/rA+eBh93cRJt1BGJs1VJRAd9/gAAPwPzxWqG+A4GL+gdkviL/AAYkH490fXFEDBOlXApupAMpTA8iDqn5Fh8fTAbhz5weo7iuh7MMqrUkmOvebT+zMTe3gMZlVyYGarBJKU9ZBUau6s6fI3C72nyxuPCuOUq6QXpsTYwRpbzAkwDtc9DvjFeZW0Z/Mw5QGswLAkW1E/dkn5bxgO/Keps5cuAUa7rt3hIsLi3gNojDQM+yZsZYhnVq3a0ipWI0qjd1jKwQ7dZmw64WOSawfOIr1GKaXWS146W3FuuGip2VXiqUge7Q1OSegCeUfeInACs3mQ2uk3vai4DGAyuxiT070g32vi9zly4tDKCsey1HSraEVIJMwugwRE2IJ2M2OG/l3heUdnFRBUrozIxqU2AsdJUahDXXfztY3vcW5JoZimadR62gHVTAcfZmCO7IvIOzao6RgMHy3CaxpGuKZ7IES3S9vjfeMVM4CGUkgHs1YE7Ejpgxza2ZyjVeHs6mkhEEKAWB7ykneYItPSMDuDZXL1Fds3VqAIF0IjqHeWiE7RSIUXOwFrxMBS5kz4r5mrWFu0IYjzKrO/nOB+run+vDBrN8Jomp9k9ZqTE6WNJdXdA1T3wIBO8jxtgVnKYUsqlioMAsAD8QCQD8TgGblfOVWp0qaLqKMDTjo4q9oskXgqayydu0tjR1zCVVDilVYMJH6wWO0kD6YzPkOuVZwurWdBUKASSjh4v4hY+OH6lxd6bstJKjIWZ1mBIa7R9mSQHJPSzL4YC4ldUjTRqSLgB3/NPHGb8+8S7R1SNJRnJGst72n90Rh15h4lUNCroFVDpMNpHQTMhQYxklTLOAHZWCtdWIOlt5htjtgNC4BxrLrRyNBSA1OatZ2YKut57qyfeCxJ2EDzwzc0czJQyz1aFSjVqFgAAytBYyWIU7AdPS+MoFRCiUqaMZKsxiXnroHxiOsfI/x+iOwD02Pcg6PdjbSdN5O8z4+UYCPgfNmaetqqVqekAswdVCwOgKrqm9t/jhrp5w1aYZaq6T46RYWkSbgwYOJP8A0RRzuWp5nJFVrGmJUkKlRgVB1KFIH35IFyBhbp5epTRk7R+8xbusYnYgFTeAI9Zi2AG8z8RrU6o0uoS8FIPhM7+IwGzPEHqLLtPwH5D1wS4wCUB1MezudR6NAO7X6WwKz2ZpsR2SFVAghmmdzNgI32vgCnKfNlTINUalDMywAwEAwQGPUxPu7HrsMBnY1CzkyxJZj4k7n54uZHhIzCnsWiqoJNJvvAb6D1PlgXcKR/W+AsJDEWt64LcQ4CyUhVQ60m8Xj8/mB5Thfpnb1xrHKPAXyuSzGdzSfZmkCtNhNidyDcHb0BwGVM18fU3hgccV41GDbpiLAS1TdvXHDGwx0qbn1x8uAly7wbXJEAeuCbkVMqqrT761CWhySwKwToOwssR54FUAJvjtUpRSRryzMAekLpn4yR9cB9mWuJ6AD6YgnHNapJJx0wEgOJqx7zesfK2IaPvL6jHJeTOA1XIVauVdmKL2RMlWdlv109m3dnwM7YVeY80KuYrVFEB3LATO58TfDjxPIjM03q0BVcCTBX5je562wh58mSGBBA2NiL4C3yhW0ZtGjbp8sMGUq1BWz2YpBWqfZogb3W1uGZYMSSqR0N7XjCjwlorCLGDjQOB0mrUFpjQXao5BqAkSo7qgTE3c3DARMYBx4epzVZXCPRYdlWY3AlgNdMyLnu3B8RYROD3Nedajk8xUQEutNtETOo2U28CQcKHMXNmZydHLFFpsXSHNUrZwBYaCk2I6eGM64xzdWzD1T2lRHqwrKtT7HTEFdJNh6nxwH3NGQqVKy66lIuFio716d/DVeZiAd9sXeTMpw5qtZc7VphBTCoxcqCZOoq1psR9fHCW9VwZCg/2Qw/MY70VpaodyliSSAQdoUAA6T53+GAM5zPGlSqUMvU10S5GtkTUbyCpHeWQD89gTheryVJaSSbzMk38cc1atMNKkt8I/If3ccVbpt1H11YC/yvxT9FrJVIJUHvAbxcSPQmfhjSs3xEoq/aU+5sYPuECB70kaCp9QPDCZyFwug9YjOKezCEqGDQWDCJgiRGqxtbDbxbmjKlmZK4INOICGZUkRE7kN/wBOA6188zJHbJO1rSDuDLbHbyxW9meSpZrJ5jJ1gBT1hiAdLAiCL+oiR0EYpU+YMvoYCsRBMTTa/hsf6icK65jtK9NlKopOskG40mddToNi0XIANriQYOPez6rT4hTy1CVSqoNNySfdHfkgSNJ+hW+C/OIPDspRy7halZ50g3hR99jF7mAOt/DDPyHxls3rbUxK2Wo0FpggnSbDc22jbGUe0Jsz+nVv0sg1ZEFQQuj7mgG4WOnjqm84CXk/ij0nJDae1IBVYA0gy1hA/dC2EmegxrnH+V1zmXWrRCCsF7uxVx+yYET4GPL0wNasssd0xBj8Y+frj0ZyJxE1ckrgbSqj+CB85BwHnHiVUM5hSo8CTv1NwIv06YrquHX2ocENLPV2VdKu2vaB3gCY/tEz5nCvwxSHUqO8DYHqfDAbByN7Ocs+WpVqj1GqkSGUhQvSBa8eeFvmT2bOlSotBnzNXUrCmmhStIz36hYiWLAqoX9kk7207I1qNChl6rduike6pcqndJYuFsFABMtYR0wocpcVX9L7YVWd8zWqrvICIW7MSbkaVWDvAHjgA+QHD8lRVzSZcxTqqKiZhYrITPeC9UgWKyMRe07n0ZkrRylU/o/ZxUsy6y26kMBKgAfEnwxrHMPLWVzyp+koCVI0sDpbzSeoN7fEQb4wb2hcpPw/MaLmi16LnqOqk/tLsfGx64BROPlN8cNjgW9MBLXGOlME7CTibtJ+7+e2/T1xCzYDsJG4IxZzDnsKQMQWcra4iAb9dRgn+EeeCbcLqF2EKyU8uKpggSCsiY3cMSINzoI8MD+IN9jlkDMQEZoIgKXdgQLmR3AZtvtgKNAanUHqwB+JxJnEAcgbYk4fS+1pTaaiiYn7wHTfH3E0iqw8DHywEdFSbi8AyOotufLzxwqD9oD11fkIx2Wr3GQAXYEnraYHpcnHVcBo2SzVTMVWSgwGskkkKgOkTq0sTB7wkA3na0YXuMoVqMJBgC4mD6SAY+AxFWzYAhNQPiIXffxY/wDFiKtULAEm8fhb8sBHkW+0Hxw0PzAtGmtJUYPpGp1Yd5W72giJAk7A3tO2FnhtMtWRVuSYA8SemC3EaapmBVqKGoGqVYljOlCASYP7JBGAYszx6lVymYZ6IrJSzBNPU2hlSqBqY2Orv28e8L4SX4iyVG7JBQYEg6dRYRuCXJj6YcONcMp0RVy+UoZp6rALUeoVFCDDWNhItBJEX3uCV9n/ACDSzFPtcwple6FVgQSCZJKzPQb4DLs3m6lQzUd3P7zE/jtipU92RvjYPaF7O6dHKmtl5Bp3cHqCd/hOMqoMEDaqWufGYEehv8xgPnSi2Yilr7EuAuuA0GLGLWv8IwU5bpI+ayyuyLTFVdZZgBpB8/lilR4to92jSUjY9kpI85aTiumdY1EeQGUhlC00AkEESFgETvOA9T5LsKqh6XZ1FMgMmlhaQQCLeIx539oPZfp1dUFOmlJtOlFCneCYhdRn8r466842oZepVp0WqMy0xXVANRJiO1G0xPWBiIPnEaDUctsJqar72gkE+hPxwAftkNJ2CgtKJJJJFmLMt4uUgzMaoETaIVNIbT1WD81n8PqRghxylmdGuuzkBgvfJsWUtsdpAna/pGBVFCx0qJPh4/zwGoex/PpTWqGbTqYHYxsbzBj4nBX2y8HWrSo5kEKaYKsxB7ykFlFhvIMTHveeA/JmSrUF1tS0UwoZnc6UO0qxAlSQSADI1YP815NEy4p52vIqVDUgOQAoNkCwJAkCd+7gMTpb2xrPJHNTZTJItSmpohn+0WpJBJLwylIvsLyTFt8KvN3HstVp0qGWpLFIz2kQYi6DrE3+AwEz/ENemkCVpyCwm2owCdgLfz9cA+U1PFc0teuxWmXULR/ZUi0EC5I70x18MGOP+y8sJoMNQPdMQQItMWMfDCbw/PL+l5dwdKsC1TwVVLwPggRR5nGz8A4529BKukwYBkQQYEg9PRhboYwCL7ReN1clQGQ1dr2tDvV2s4EsGUBbEHSR5A9cIfIOYY5mkikqe9BiY7rktG9lnGm+2rgHaZVMzTABok6+hK1CAT8GIPxY+uEJUZTKsQehUkH5i+A9X5B1eioq6CRpJk2lSCrX2IIBvsRj7j/BqOdoGlVUOshlnow2IIII8DBEgkdcecuUeXKucYuFc0qbL2lUDVo62HvMYGygxInGscy8yVuHZCn2NGoAZValRSAs+6SCSViQFVomItFwzXOcQ4eCaYoGmh1rUUhmcFGc0yGDRJLAeQpkXDDChmyltEjxkgmYHgBaZ/qw4qyzeJJ+ZOGfh9D7JFamCp1lSSPeOmWEN3iABI7sAi/UAtUab6dQR9JB7wB0kAS14ggC59MRvEmQdXUE3H54aaPESxpt3SWJuzEtaGer3we6CGuDfvL4jHXmPijaFpOp1AnUGg6TaShvCOs2BIMausABGU4DXqjUlElfFmRR83IxVzWRemYfRP7tSm/9xjgjl+KZZB3qLM0XmrpHwCrMerYjpI2YrolKiO8wARdRm+0nb1tgOnDazUaiyQo1Ix2ItDodjEGDb/DFfOvqdmkGT02xped9lmb7EaRQlUkr98sCx06ovaN/TpJzBgQYt9MB0C47onXHAN8WABgPQWb9nmSZ2qdjciyBiqT6Aj+WM84/ys3bNpQUKcCNdhMCYAJbeemN0XFHinDadZdDrqHkSCPMEXBwGQ8I5YpZeqlVqj1mTvgU1GjuybkkzcR90AkT1xPr7K6UKFAQSGqlala8bdpC38ZPocMJ5OqUtSdtVbL6i6EN3lO5DAjvDe/zGF3mvL0lSTGjSVNgGBF1dJgm9iotcYBd4nxKpWrIpqGsXIVUd9UOSQohO6Z7uwG8X3L97Pec8tRoPQzFRKT03O9lbVMgQouCDIg9L3tkOUQ61YBiQQRDBTI2MnYgwcGc3w6rmaj1ezRS51Me2pwWMljYTcyYwGkc0+0TJZjL1aFKsyu406yjaQJudiTbyxm78JRkfXnaTBtLAhXLSJGzKDp0ltrSB4Yjfl7QpL1KKx0GtiPXUAn1xUThj1QpRalUalXuiIZjCqSRCz03HyOAH5zK0U92s1Q+VPSPmWJ+mJuG8IrV1LU1lVYKTMXYgAT1MlR8Rix/+DrazTZQjLBIJ6HSCdayO6SsiZvacGOG5KlTpF9bAU3cNeCSsEMkrDFVPeXeGJg93SHbK8s1Fpq7AOuoKQtYyCZ3BAG/dgGZZbXww5flYUxVqIFNRUdqOnfV0g9TYEGdnhhEgy8BWvXppTWkjK0lDVUJTuEOkEKSGUBgCoO7CRFjVXg9PLKTxPPKVqEt2anQpjdbHtHABiJiIkYBS4l2mbptlaVJ6lYMoVC2tVUL3WqMO4jrLAQx97Yxanxb2fVchSFfMlKlEkCoaV2pk+7ZwAyloBNjtthrb2n5HLKUytAkDYIoRfX/ABjEvA+M1OLB+1RDTLooo3IUSGaqZ3KrcGBePG4danJ+ZSnTqZd1qJoiGphTobUwIAIAj3R3bB+sYyfj3EataoO2JLU10AGZADMSL/vMbdLDpj07wSt2lHUdizhf4Q7BfUaQMebOesr2XEM2m8VnI9GOofQjAdOF8P1UK1T9iPzwI6nwOHTlDJh8lmJkguggHyYD8cJtYqGOgkrNiRBI6YDvSrkQJ2ESPCZx6G9mGUKZRSzh1fvqosFDAW3N+p8yT1x5xqNe2NT9kvOCU9GWqkgltKnpBEiT9PlgNj4vw5MxQqUKk6KqFDG8EbjzG/wx5Z4vwd8vXqZep79Nip8D4EeAYQR6jHqbiWa7OmXA1QRMeBIBPoBf4YU+OcAynFJqoR26rCuOv7IcdV1bbEX88Agcic2Pw1CjJ2uS1jVUQQUZgCQwkxcxc3ix6Y1fPcUGaydR8l2WYYqIpsRpa41IwbaVmxi8YRuCcMp5Z6yVYpVdCsyHqqgkjzHdHlhd5q4hl6NWiOGFqeaLEP2RIUXGkEDusTe0bb4DijkeHPXqO2XzOUempZ6JHdVl3FO4MG8C21vDFfNCk1JRltQosjhamltauBDTNgpDKTohd7A2w95D2gVqLVKWcVHekYZqJgmy37NjJuyjukzNh0xn3GeJUapqVKP2FLMMoIVAEMN3rIQQzKGa4OoNB0AwQr5R2C9j2aldLEaiCR3QGXtEOhwo71hJ0tCg7gTlTrXttNPZtwSVgBQNMggadumrzxFQrR3rrddSwGB3AImxsTv1MgybV62ZDAKAB1PkdrRe4idwTsBGAcclSrrS+xq5inTj3qaJSB89bPTLeuo4j4HzEMtmaVbMV8zW7OpLDthUGnSy7CqwJkg/2bYWMvw3M5i6Ua1aBGoI7CBYCYgRieryzm0s9Bl/iKj8TI/zwGw5H2vUWqL2lLs6JRmDl9TSG0gFQvdmGNz4Yxfi+g1qjIwKM7MvoSSAbb4YOWOUMzX7YJR1K1PQZde6SVZWkWJBTbwx35i9nuZylHtagBQRqIi0/HAJ8fHEtLHKUx545UXGA9SZbiQYSNvMx/ji9Sqg4QchSpKx+0pegwx8PakOqfA4A+RjLfaByLqrfpCNFEmawJ7y3uUkGZ6L4x0NtNo1gdjOJK1IOpUiQRBB2OA85vyvWWsaS/aWlWp2Vhbq0RZhM7G0zgrV5Vr01Bq0cww8BUSdwth2kkamUTF5GNN4lm8pw5EXSKJYaVfQWAEiZO5gEtpm+k+WFh+bKFbT+kVMuV7V7Izh1TSdDqWUd4HUAIHvre2ACUuA02UhEpLUVUaXYGNWs6GIJioAs6SYIjvTAJ+jw4UqeZoIi1mrAMirAOqkE1rrMCxfWoMCNUA3B7PzPll0VWzHa1FWnTYLUHfMw7hX3AALa2mdXSbUxxim1Gj21VTZKc0XVqmhkdRrQNcKQlRlYG50wYEgMpNTOZftgr1KilkfLy1IAmdOqC2yBu1iYmIYzihxLgFNg6uy0mDMTTQA6qwLIxlTEQF7oFtTbEnHXO51RUpugSnUFM0nZYKVFjT3kZdItY2vI+PAze7G5NyTuZ3OAp5DtaC6DWcJOoIGsp3nUACTc7RPygPxpge9ETt6eNsXszmCSScCeJA6QTYHbz9MBDkaIcgGwJ7x8B1xsnskoxls1moANSowQeCqNrfL4YxvLOQvqI+uPQvs9ySjh+XSP3m85kg9N5H4YBh5fyvZ5ahTmdNNRPwF8edPaU4PE82f/wBpHyAX8semwMeUuZ8yKuazFRTIerUYHyLEj6HANvAUCcHrVQYYOf8AiFl+Pft6YQwkgkWwYq58jh6UQ3vV2cjyVRB+bH5eWKOSpavp9cBUTLgxBOq8iNvOcF+C8IqaKlanPaUCr9IGkyQ/VTAkHYwRMwMW+A00XMotQjRVVk9GYEIfLvGJ6TgzleHtTXt0JD6SKibairAOltwYY/2p6DAO/KXtAU/Y1TL6rMGnUWPTwH4CMFOZMhm8qf0rhqIwN8xlo/WddafvATIETvc2xlvM3LlOllznKTMgJUok7SyrvvN/wxf5T9rFahpTMr2tMW1CzgfgcAS4n7QsjnlFHO5epSN1NVDL0jsSLSR4iD5g47cq+zkpWXM0q9LM5cXpMljM7sDaQL2JuNhg1xKnwbjAV9YWubAoQlU+RDCH9SD5HEqcjU8vl6go5qtRTs2Vg79xurOYAKMouHWIiSCJBAFzfwwJWrVBQVlcCo79oqNKWan3j84AkqL2MovMGYpvUYIvZx3l30nTrIgQdOrVIH75E3jB7iFaqFqHMntalN4eWI16dSh0BMNSqUkYldJDEOTECU/M5gg7lqROm4ZYgAaSpaA4UDYn1icBTerYgRHoL/TE3B+E1K5bsxtvad9vTFfNJBK/s7EGQQbgi2xmR1xLw/OMndDsikidNiRN/CTe04BpziZ8rFSp3YiNcKsdAuwt4YXs3l6iwCae/wD8iE/HvWwXzPMlNDGXytIwf1uYXtqh8/tDoX0C4HZvmfNVLNWgbQqIoH/LQGMBtnKXGsjlMnl1NanTLrJEz3olySsi3jMDFnmriNHOcOzS5ZhWJUhQoJlhBEWv6+M+GPPfDsw9GoKqwdJNyCVMgi87yJsfli/mjWTLZVu0fs2FTswCQBDw4kG52N/HAD+xIMER43A9d9vlialA3v5av5DFQMfE4lpNgNTyqoh1frKBtJ3pk/tDcfgemGHhufRCVIUAedsZ/lcyab61t0I6N5HxxabM3n5gHYk7+gwGrrxRZUU+8baoPuKd2OD1NgwBG1jjMvZczOcwfGBqI3/rwxpdIgWGAG808DTN5d6T9RKt+yw2P9dMebs1lWR3RrMhKn1Bg49NcS4gtHTrsrGJ+IH54xr2pcMFPPOym1RVZh4E2PzifjgM/fe+LfAx/wC4o+HaJ/eGI2pd6NydsWeDUj+k0P8Aep/eGAZq32daqCoadQ2kC9iPlv54GMSTAF/DDtlOWqtdszUCEDWwW1z3jMT8p/li9R5cy+SQ1c4wJ3FFDvG2tt2uNhC+uATOB8tVcwGcxSpKe9WqjuCNwo3qN6W8cCucc1lxpoZZSVW71nvUqH/tUdFHxxY5p5wq5hiAdNMWVVsqjoABbCk7Tvv1OAs5JJKgXJIgePlj07yrlymWoq3vaBqj0GPOPKaTmqAgH7RbMLG/X4Y9PcPQBFAECLDwwAD2mcYOV4fWdTDvFNCNwXsSPMLqPwx51zvC6qUqdd1006pIpzuQIvH7N7Hr6RjVPbvxMH9Hy4NwWqsPL3UP9/5Yz/j3HBWyeVoX1UbbdAsfywAfiYjswOlMT8ST+BGC/LSArVmJRZ+B2+Rt8cL0YLcLIDavPSPj+QH5YBhy2QL5inTUAt2YP/WBPrAOG/QKdavq/Vo4kfsq4nXa/vkg+U+GF7g+ZC8SUrt2KlibkXB6/vRjpxvjhTNu5NqlJf8AiU9Pg7j44Aj7Qqunh2iCIdVFwQylg6sD1suMpWIM+Fr+Y8r2nw/LBfjXHqlZRTmKSmVXwwJyuXao6oolmIA+OAbuQeXRXFatUB0U0ISJHfIMGRcRv8MHc7TzjUqNHK5hnWnT7SPvyVOoKbs7faPCKs6DebYd+X8rSySUMsCNQcGrcTBp1HJYH7vcj0nALmDhyfpNOpnZfLUyFolyqUocFqld2DSxJ9xQZtPSMAg8cy1egvZsjBqFQaGUltLDVrOreKhUOBYLp2Golgub4hqXQi6FLamBbVqYhdyVBIBEwepPlDxW4NX7VkzTdkp7TsqhqTQpr2ay01G7SpOqmsm+xk6YwmcW4U9GFqQdQBRknQwIB1AlRr7rC48R44ClUqd1e6IuNovaTO9x06X8sVj1jEjUzvFv5zH4H5Y4C3jrtgOgOPifTBXP8CrUlLOvdUISRJANQBkQmIDlTq0kzHqMD3pkGD5dR1uPLrgOEqsAVBIDe8ATBgyJHWDfFh807U1pksUQkqs2BaJgdJjFYC8SMTKvpgOFTyPzxJTI8PrjnLkhgYEi4kAi3iDYjyOO4MkmBJM2ED4AWA8hgG6vQCVQNUqPdP4HFbKp2tVUYkKT3iB0xMtEtI3GJ6GU1dymJbqZjboMBonB+HpTVeyPdJ62PqcNHDKZkktMW9MZTy1UzFOoy67ge4/UTBgnYjGoZEGQwsCPd6z1nyGAj5wal+jOK11iflf4YwOo1ao5diXJIJLEttsN/DGve1NP/YVCTPeQD1LCfoMYYUwB9uG1CugUkMfeA7177/1acTcN5jGVZnOSy71ARoZwe4Vm4HjPW22FtHZfdYj0JH4YOcK4cK9SlTckB1Mkb2Qnr5jAbVxrmmllMsKhZdTKCqg3YkTYYyTjeebP1CdbkMRB06VEbgDUS/QD3YgyL2XOJZ+rXYO7EmAB4ADYAdBghwrN1EdEMRUYSeoUwIB6C22Ao8YyOhoVe4DE2kkiTJHXywKKYb+aag7NFkC+oDxiVtA8TuYmDucKri+AZvZ1ky+dox0M/wA/pIx6Qpi2MM9kuVmuGiTNj4QDfxG++Nk49xDsMtXrdadNmHqAdI+cYDz97QeJHMcQzDz3Q5pr4BafdEeRILfE4Vm3xZcyb3x1ejgK4vi1QMMnrOIqSw18chr4A1Tz+ipVq9T3B6AfzjAPO5s1GknYRj52mZ9cV2GAic4K8sZhqdbXTMVFuhKgjzNz6fXAojDP7PcotStVDe9oGnbTGrvydwYAiPPAMFbiubZlruyF11QSomHQIwt0K2j8Dj7inMOYzPZo60SitIphBomROoGZ2jfqfHDZX4YPdKAKB0g+sycUaPDUDFtC9IJHWb9eu+AoVePZpsxRrslFmy5bQBIGlg3djoAr6fGFWZjEIetmkp9vTFfsqpqKzPBjSA1JdIGhe6CI2ImDhmoZCnPeQEb2kGfK5xby2Soq+oUxMESD4+I2O+Azji3BGakiLTamFJMFtU3JBNgbamE+fljpT4YENNezqCqZ7Zw66nUk2UkHSYsWvPhjVFyaNJCEFbTHmDNukY6ZvIU20zTJ8/D6YBE4qWei1KkMyz1bE5hlcIltQpCmqqGYqoLFZ0iOuFfiHL9WlVpqyD7YSgMidMBgfAz1858salmUp5ZNUsQxKqPEkgAWvJmw6nGe8Y5yzBqpUpNo7MFJCq2mXbu6nUzqVFPz8MA58pc6ZSnRNEcPNIIdLhStST11FwGJ9ZwbpcT4PXPfytNSf/kyw/FQcZHzRxcVqvaUyFNVUesqCB2oBBMdDEExaScVuDZapXc00qaTBI1MQGjpI6x42wGw57g3AmVnIorA2RmRvQKCJPwxj/GnRqp7GmadId1AYLaRsWIHeY+P1MTgryFngM9RWqdVJyyMrjUO8pixm+qML+eDJUYGd5WQQCpPdYBrwRcTgHXiDolqbFpHhHyOLvLKgH3SxJEHwOBuYyWltEgx4bSfXD1yhkLaiNt58cAfynCgIZlDMDIJAkT0J64NZena+5/qMfUxiYi1t8As+0rKa+HVo+7pb5MJ+mMBZMel+Y8v2mUrpF2pMB6wY+uMFr8KqD/V+kQfwwADRhp5W/0ih8vmpwPbhzfepMPgcFOXKcZqhA2cCPpgFJkgfDDXwvh6VEWqR2jU0ACC41bqD8x/mcC87kVAspJjzH4zhh5XelRy7O7aFJJI3Y9IFhFh64Adx7htP9Iii0gKA4KzGlQGvBkyGJPSR54VHWRPng5xzjbVW7g7NIjSvUHeY8fD+iDAvgNW9kNEKGN5Pyj/ADj5YO+2XP6MiKYN6tRVI/dWXP1Vfnhe5BzgRUX9phe0Rv42IPX0xQ9rfFxWq0qam1MNP8RgH8MBnbDEw2HpiMriemhgYCs4ucdMSMm+OoXARFcdGXFnTeMdGXfAVjTw4ey+kO1rGxIVRpM3BLSZG0ED1nCx2djghyzxl8nUNRADIgg+GA1Us0bAdTA38OuIMtVtDTqsTAHzidsKjc+sSS1ARf3Wi/jtgcea5aWFSOihvz8MBpFVEIGkt52xxCqpYHbpGM3XmYwJqVZ6+6cE+DcykWLO48hBHgfDAaHQoAkEEEHoPPArjnG6WWVtZWdtN5PyO998L+Y5jaGCsxY7dI+OFTilVqzlnufw9MBaz/MIqxvFlBiXQEBahU69JYiQJQEarMIuv1JEqG7pg+Ej7pI8b/CTjismISMB8EPT6YPck57sM5TcqGswgx95SJ+E4CIGiRg5yzk2qZykismpgYLEQBpJg23A+owFfgo011qNKhDIIHUGwgEW9MD66szEmfj+GJnqVFJBP9eIxH27T0v5YDQcpRL1JO5ONJ4Hk+zphZwh8M/Wr6j88aLlNj6YArTEDCg3NTLn3pxNKyz4Ebn5yPhhtp9PTGR0/wBbV/jb8TgNfqgOjL0YEH4iMY1keU1pkmvuDZBsPMnqfLb1xr/D/cHoPwwm8x++38WAXM0tNANNOfMmPngRwloz1La1ddtt/wAMW+J/9wwP4T/p1L/fr+OAec3kKNJSzFj/AP0b+cYznjnEDVhEQJTViREkknqSTNhYDD1zR+qP8afg2EurucAFNE9cQmjgpmd/gPwxTq4CtScqZUkHyMfhjtVqszamJLeJMn546+OOy4DpTp3viab46U8c9cBA3XHVBjk7HEuT91vVfzwENUQQcfaN8SZrZccp1wEFZrAeWIlYdcc1cR9R64BiGQXQx66SfkDhdK7Xw2fcb+Bv7pwp1f5YDqExyuOMc4CRSehPl0/yxz2x8T88dDtjqMBzqOOG+uPjj6n7w9cBZJ0geI/HHbIZh6dRXT31Mr1viLM7/HFvgf66n/EMAdytBMwjErSommkd547SoZI7zQoLERE2tv0BGgBUSO7JBIkHTfrG3ob4lyf6yt/A/wCIxBnPfP8ACPwG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155825"/>
            <a:ext cx="66294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hQXGB0bFxgXGR4dHBwdHB8cHxoaHh8bICsgHB8lHBwcITEiJykrLi4uHB8zODMsNygtLisBCgoKBQUFDgUFDisZExkrKysrKysrKysrKysrKysrKysrKysrKysrKysrKysrKysrKysrKysrKysrKysrKysrK//AABEIALkBEAMBIgACEQEDEQH/xAAcAAACAwADAQAAAAAAAAAAAAAFBgMEBwECCAD/xABIEAACAQIEAwUFBAcECQQDAAABAhEDIQAEEjEFBkETIlFhcQcygZGhI0KxwRQzUmJy0fCCsuHxNENEc5KTosLSFiRT4hVjg//EABQBAQAAAAAAAAAAAAAAAAAAAAD/xAAUEQEAAAAAAAAAAAAAAAAAAAAA/9oADAMBAAIRAxEAPwDYM2v2b/wt+Bx5dzJvj0jmeYsppb/3FG6n748Mebcy344A3yUCxrKAxDKobT0E3ON95e/0XL/7mn/cXGAcmJL1REnQInpLRPyONt5b4zQGUywavSBFGmCDUUEEKAQZNjgGLHxOBbcw5Uf7TQ/5qf8AliF+aMoLnNZcD/eKfwbAGZxxOAjc25If7Xl/+Yv88RvzpkR/tdD4OD+BwCNxhDlRXoLM5HMU89lo65d2isg8lLVB6EYyzjbhszmWUyprVCD4guxB+IxrnPXMeSc0K9OvTdkLUqyLJL5esNFVY6le649DjF1BXWshotqGxibjyOA1L2JcTfRXon3ECsulRq7xfUCQJInYHaThly2Yc5XL6KdUns01Cw+7uDp8cZ17MuO0sqMyalQIXRdMgmSpeRb1GGgc5UxQpqmapKyqqn7JmAgem/xwB55/YqG/ifyjCB7TM2Xp5dSukB6kXY2hOjbXnBB+b1j/AEm53K0rfVcK3NvFVrmmVqF41TKgRtBson67YDpwFEFHUUVmaq1LUKmmppelBASIjvTrve0Rhlrcv9wk0aoGmB30J2idrb4UOC8SSmQKikoGLDTZgxCgnULxA2mOuDee51d/dqVlHQAJ8j1OAiz3DSVKmkynqxid7wY6+OK65QXOgCfGw+u2KD8YdyxqPUYHaSD9MdXzwP7fxj+eAuV8vb3VsfH6YmTLWkKn9eGBP6T4B/pjsM0fB/ngDeWy2x00+n9bYJ5ZGHSl52/wwtJnmt3Gt6f0cXhxQx+rafhgGDsJAEUYA6zsOm18cUjBABp+MCf5eWJ6XK+fNuyW/Q1Kc/KcXcryjnh/qUnp9omArCi8d10HXY/yxaTLRs6z6G30wDfjNQDT2DWN+8N/HbHy8bq9Ms07TqP/AI4AvUW1nUeA0nFZ8lIH2gUzAGg/zjFVePVIj9EPqWPT+ziGpx6sRbKt13Ynw/dwFihlT2n6wHwlY/PEfBqLNn64D94UlGrT+8h2n88Un4vVBJ/RiNraj0/s2wOotUqjOEKQ5WkIWZjWtreQwDxyZTZjmQtYWzDkkCS0QAY1WFsfcSos9XMKKl6r0ssO792NVQi9oVmwD5Q41WyuX0Jlu1l2JOojSRaDCnwx9lOOV+1DrltZV3qRqO9WLkhegBA8ZwGnpl2UBVqWA/Z+QF7YX+d6rJlGUuSajKoER1k9fBTgPU5yzkQMiBt94n/twE41zLmK7UkqUFQ027QAT3yLAXG1yPjgNm/9N0Ijsk/4R/LHm/Nb/HHqrHlbiIh3Hgx/HAMHIKBnzHiKMj5j5WxrnLXL+XqZPLs1JCWpISSBJOnGQ+zxGapmAphuxJHwZcbZypXC5DLMdhTQH8MBw3KOWi1JflirU5Jyx/1a4Z2cRgbleYMtUIVa1Mufu6hqmJII8Y6b4AK3IeWn9WMfNyNlojs19euD+W4hSqByjo4RiGKsGAIAJBiYInbCVzP7QlymcFFqc0Qo1t96Wgyg6gA9d7/ECFXkPLFSpQQRHWb73xgmZy3ZVcxRPeNNnSf4Cyz8Y+uNg5m9pVL9E15Jh2xqBYdbqBckqdwR3ZHj4jGOcTzfaV69YCBUqVGjw1liB8J+mAYuROGrVp5otH2dLUJ/tbfLDk/KVP7pQ/1/FhZ9m6saWdhQfsTJPT3xax/LGo5pT0prY3v/APTAIOd5XUCZWeo8P+rClzVwsUNHeVtU+7FtrGCfHGo53NkSOwQyCZ1C23imM859qz2XcCkato/d8FH54Bf4RT1VFW1z5/lhupcAL+6gi9wG6WP3fphX5ZTVXQRMnb+hjU/0FT/qrx+yPntf/LAKNbgZGyfRun9nFKrwwie6PkcNlTKAMxamoEWsAABvMrHXfHD5ZYnQPKw6/wBnAKAoRbSMT0kHgPlg01IKT3F+nx3X88SrljPu077XH/jOAErboPl/ji1SebkAR5H+eKue44tGQqqX6bED/p+mLHL/ADE7Bu00kgkjuKBAi3u4DdQ34DElMEHGV5v2jVF7OK1JdRghl1ACDclRK9OhwaqczZlk7tSmrFQQwgi/UDTt8MAFq5WmzvDpYme6bXMD6H5YsUcrTAP2iR/Cf54BVuJVsg85mqG1idEd+JOkiRsd/C+BR9pFbt1KgLQB7ybkg2JnxjoLYBvFNII7VTA/ZPT44quiR+sHn3PT+eF3mbn1yOzyxemD7zEyf7PVf62wtcI4lWDvV1tKKzmpclWjuSeodwqQ1jqPW4DQqPDaZae1BHTu3NuvxnFLluipz2dggIOzEx5eHwwp8Q52zdR9S1TTF4CQBHn1Pxwf9nfF215mvUOp2NPUxttqkmB4AYA7yxVRcnmHLAEVa5Ejc6mjBDlvLKtDtGbT2h1e7fQBpTfxUBvjhJbi2nIaAR32q1DczGskGPW3nOLOS9pdUNTmmi0EUJoWdUAASW6m3gBePPAPdeoCYkLHXT4fHCa1Ja3FCoYFaaqJi0hSxsPMxgbxj2l13BFH7Lx2Ymwv3gY9BiDlHjBWq9eq41VHOpjbcCTYfSMB6PAx5c46kV6o8Kjficb9zNzdTygbuNUZGUOFsF1CQWPp+IHXGE8R+1r1IBOtmKgAsbyRYGdvX0wBH2ZtFfMSf9nc38mTGx8sV+x4alRiWVKbNYX0qSYHjYWxj3s8A/SHXbVl3WT1lhfz8PhjUa1Xs+EaVHeZTTQfvO5UfjPwwFjN855UmpTSoKiimWLoQVWYCKD+0xNgMZzzdwPMZbLa6y0yKzQojvpYEaotJURbosY+octrl9Lhga1OqpWT3dQZYn0O/qcR8we0CpnKLZarRQAMDrUkmVn4XvfAVOWc6qZPM5Y6g1fS6OjaYKRIJtAAEzMGCLdV7mWpUatrrNqdlWWnoFAG1tgJ85x1p1JgeH5XxxzG5LGTOlQAepA2+kfLADdVsS0P1dQkb/iIxNxzLGnXqU2ABSFI8woB+uKat3GH9dMA6+zYKaeaDAn7NYgwbuR+Bxp/6QrKG0OPUj/yxk3s3zAV6tNiymsqLTYC2oVVH4aiP4GxrOeUjbX8/wCbeOAEZ5qTRpXvKRMlYie913I28cIHtFVYosihVOq0AEe7vBPwxpdLJyYKsSQJE/K+uOnTGb+0rLleykEGXFzO2nzP9HACuSSprUwKbGprY6laO7pWBEgCCGMzefLGt0AYI01bWs//AN/DGa8pcF7mWzGqe0qVF0C7dyLxvFvqPHGoZcqp3ZDsZUzb1XADOJ0SRZKhBH3n+O2vwwKqFyQGpuJ2JYx5T3sHM/mbfrGP9mP+zwwHz9Yxeq2mOqjz/dwFEuh3D/Pr88Ds7XAsA3z/AMcS16JJMFp3sI/AeGBfFG0KT3p8x1+IwC/m27x8QcdFzzBCqkid8MHKnKLZyjVZGPbAN2ShkCkpoLKwJ1CQ9m2kGcLVRe/BgXgxt54CTO0NDlTewI9CAw+hwz5Xiq1q+QWnK9lToisTEE0ZOrzGmN9z0wp5ioxMkkmAJPgAFUfAAD4Y6oxFxY/5YA7z1nnq56uzAiCFRbmFUAIBPlf44IcV5WXJZjJrUYV+2UM1Ne7EkLpDFoPemCYHdv1wpZiqzksxJY7nBPi3G3zNSmzwClNaYjaFm/lJJPxwFbjmT7GsydotSI7yiN9wQbqwMqQdiMVxmW7PRqOgnVpm2qIkjqYxBU3Pjj5hYYD5BfBGlUK5V9LEaqyAgdQEqG/jfp5YoUBv6H8MX2GnKSetew8dKb+l/wCr4DnOppoqZu1NBHgCWa/rA+eBh93cRJt1BGJs1VJRAd9/gAAPwPzxWqG+A4GL+gdkviL/AAYkH490fXFEDBOlXApupAMpTA8iDqn5Fh8fTAbhz5weo7iuh7MMqrUkmOvebT+zMTe3gMZlVyYGarBJKU9ZBUau6s6fI3C72nyxuPCuOUq6QXpsTYwRpbzAkwDtc9DvjFeZW0Z/Mw5QGswLAkW1E/dkn5bxgO/Keps5cuAUa7rt3hIsLi3gNojDQM+yZsZYhnVq3a0ipWI0qjd1jKwQ7dZmw64WOSawfOIr1GKaXWS146W3FuuGip2VXiqUge7Q1OSegCeUfeInACs3mQ2uk3vai4DGAyuxiT070g32vi9zly4tDKCsey1HSraEVIJMwugwRE2IJ2M2OG/l3heUdnFRBUrozIxqU2AsdJUahDXXfztY3vcW5JoZimadR62gHVTAcfZmCO7IvIOzao6RgMHy3CaxpGuKZ7IES3S9vjfeMVM4CGUkgHs1YE7Ejpgxza2ZyjVeHs6mkhEEKAWB7ykneYItPSMDuDZXL1Fds3VqAIF0IjqHeWiE7RSIUXOwFrxMBS5kz4r5mrWFu0IYjzKrO/nOB+run+vDBrN8Jomp9k9ZqTE6WNJdXdA1T3wIBO8jxtgVnKYUsqlioMAsAD8QCQD8TgGblfOVWp0qaLqKMDTjo4q9oskXgqayydu0tjR1zCVVDilVYMJH6wWO0kD6YzPkOuVZwurWdBUKASSjh4v4hY+OH6lxd6bstJKjIWZ1mBIa7R9mSQHJPSzL4YC4ldUjTRqSLgB3/NPHGb8+8S7R1SNJRnJGst72n90Rh15h4lUNCroFVDpMNpHQTMhQYxklTLOAHZWCtdWIOlt5htjtgNC4BxrLrRyNBSA1OatZ2YKut57qyfeCxJ2EDzwzc0czJQyz1aFSjVqFgAAytBYyWIU7AdPS+MoFRCiUqaMZKsxiXnroHxiOsfI/x+iOwD02Pcg6PdjbSdN5O8z4+UYCPgfNmaetqqVqekAswdVCwOgKrqm9t/jhrp5w1aYZaq6T46RYWkSbgwYOJP8A0RRzuWp5nJFVrGmJUkKlRgVB1KFIH35IFyBhbp5epTRk7R+8xbusYnYgFTeAI9Zi2AG8z8RrU6o0uoS8FIPhM7+IwGzPEHqLLtPwH5D1wS4wCUB1MezudR6NAO7X6WwKz2ZpsR2SFVAghmmdzNgI32vgCnKfNlTINUalDMywAwEAwQGPUxPu7HrsMBnY1CzkyxJZj4k7n54uZHhIzCnsWiqoJNJvvAb6D1PlgXcKR/W+AsJDEWt64LcQ4CyUhVQ60m8Xj8/mB5Thfpnb1xrHKPAXyuSzGdzSfZmkCtNhNidyDcHb0BwGVM18fU3hgccV41GDbpiLAS1TdvXHDGwx0qbn1x8uAly7wbXJEAeuCbkVMqqrT761CWhySwKwToOwssR54FUAJvjtUpRSRryzMAekLpn4yR9cB9mWuJ6AD6YgnHNapJJx0wEgOJqx7zesfK2IaPvL6jHJeTOA1XIVauVdmKL2RMlWdlv109m3dnwM7YVeY80KuYrVFEB3LATO58TfDjxPIjM03q0BVcCTBX5je562wh58mSGBBA2NiL4C3yhW0ZtGjbp8sMGUq1BWz2YpBWqfZogb3W1uGZYMSSqR0N7XjCjwlorCLGDjQOB0mrUFpjQXao5BqAkSo7qgTE3c3DARMYBx4epzVZXCPRYdlWY3AlgNdMyLnu3B8RYROD3Nedajk8xUQEutNtETOo2U28CQcKHMXNmZydHLFFpsXSHNUrZwBYaCk2I6eGM64xzdWzD1T2lRHqwrKtT7HTEFdJNh6nxwH3NGQqVKy66lIuFio716d/DVeZiAd9sXeTMpw5qtZc7VphBTCoxcqCZOoq1psR9fHCW9VwZCg/2Qw/MY70VpaodyliSSAQdoUAA6T53+GAM5zPGlSqUMvU10S5GtkTUbyCpHeWQD89gTheryVJaSSbzMk38cc1atMNKkt8I/If3ccVbpt1H11YC/yvxT9FrJVIJUHvAbxcSPQmfhjSs3xEoq/aU+5sYPuECB70kaCp9QPDCZyFwug9YjOKezCEqGDQWDCJgiRGqxtbDbxbmjKlmZK4INOICGZUkRE7kN/wBOA6188zJHbJO1rSDuDLbHbyxW9meSpZrJ5jJ1gBT1hiAdLAiCL+oiR0EYpU+YMvoYCsRBMTTa/hsf6icK65jtK9NlKopOskG40mddToNi0XIANriQYOPez6rT4hTy1CVSqoNNySfdHfkgSNJ+hW+C/OIPDspRy7halZ50g3hR99jF7mAOt/DDPyHxls3rbUxK2Wo0FpggnSbDc22jbGUe0Jsz+nVv0sg1ZEFQQuj7mgG4WOnjqm84CXk/ij0nJDae1IBVYA0gy1hA/dC2EmegxrnH+V1zmXWrRCCsF7uxVx+yYET4GPL0wNasssd0xBj8Y+frj0ZyJxE1ckrgbSqj+CB85BwHnHiVUM5hSo8CTv1NwIv06YrquHX2ocENLPV2VdKu2vaB3gCY/tEz5nCvwxSHUqO8DYHqfDAbByN7Ocs+WpVqj1GqkSGUhQvSBa8eeFvmT2bOlSotBnzNXUrCmmhStIz36hYiWLAqoX9kk7207I1qNChl6rduike6pcqndJYuFsFABMtYR0wocpcVX9L7YVWd8zWqrvICIW7MSbkaVWDvAHjgA+QHD8lRVzSZcxTqqKiZhYrITPeC9UgWKyMRe07n0ZkrRylU/o/ZxUsy6y26kMBKgAfEnwxrHMPLWVzyp+koCVI0sDpbzSeoN7fEQb4wb2hcpPw/MaLmi16LnqOqk/tLsfGx64BROPlN8cNjgW9MBLXGOlME7CTibtJ+7+e2/T1xCzYDsJG4IxZzDnsKQMQWcra4iAb9dRgn+EeeCbcLqF2EKyU8uKpggSCsiY3cMSINzoI8MD+IN9jlkDMQEZoIgKXdgQLmR3AZtvtgKNAanUHqwB+JxJnEAcgbYk4fS+1pTaaiiYn7wHTfH3E0iqw8DHywEdFSbi8AyOotufLzxwqD9oD11fkIx2Wr3GQAXYEnraYHpcnHVcBo2SzVTMVWSgwGskkkKgOkTq0sTB7wkA3na0YXuMoVqMJBgC4mD6SAY+AxFWzYAhNQPiIXffxY/wDFiKtULAEm8fhb8sBHkW+0Hxw0PzAtGmtJUYPpGp1Yd5W72giJAk7A3tO2FnhtMtWRVuSYA8SemC3EaapmBVqKGoGqVYljOlCASYP7JBGAYszx6lVymYZ6IrJSzBNPU2hlSqBqY2Orv28e8L4SX4iyVG7JBQYEg6dRYRuCXJj6YcONcMp0RVy+UoZp6rALUeoVFCDDWNhItBJEX3uCV9n/ACDSzFPtcwple6FVgQSCZJKzPQb4DLs3m6lQzUd3P7zE/jtipU92RvjYPaF7O6dHKmtl5Bp3cHqCd/hOMqoMEDaqWufGYEehv8xgPnSi2Yilr7EuAuuA0GLGLWv8IwU5bpI+ayyuyLTFVdZZgBpB8/lilR4to92jSUjY9kpI85aTiumdY1EeQGUhlC00AkEESFgETvOA9T5LsKqh6XZ1FMgMmlhaQQCLeIx539oPZfp1dUFOmlJtOlFCneCYhdRn8r466842oZepVp0WqMy0xXVANRJiO1G0xPWBiIPnEaDUctsJqar72gkE+hPxwAftkNJ2CgtKJJJJFmLMt4uUgzMaoETaIVNIbT1WD81n8PqRghxylmdGuuzkBgvfJsWUtsdpAna/pGBVFCx0qJPh4/zwGoex/PpTWqGbTqYHYxsbzBj4nBX2y8HWrSo5kEKaYKsxB7ykFlFhvIMTHveeA/JmSrUF1tS0UwoZnc6UO0qxAlSQSADI1YP815NEy4p52vIqVDUgOQAoNkCwJAkCd+7gMTpb2xrPJHNTZTJItSmpohn+0WpJBJLwylIvsLyTFt8KvN3HstVp0qGWpLFIz2kQYi6DrE3+AwEz/ENemkCVpyCwm2owCdgLfz9cA+U1PFc0teuxWmXULR/ZUi0EC5I70x18MGOP+y8sJoMNQPdMQQItMWMfDCbw/PL+l5dwdKsC1TwVVLwPggRR5nGz8A4529BKukwYBkQQYEg9PRhboYwCL7ReN1clQGQ1dr2tDvV2s4EsGUBbEHSR5A9cIfIOYY5mkikqe9BiY7rktG9lnGm+2rgHaZVMzTABok6+hK1CAT8GIPxY+uEJUZTKsQehUkH5i+A9X5B1eioq6CRpJk2lSCrX2IIBvsRj7j/BqOdoGlVUOshlnow2IIII8DBEgkdcecuUeXKucYuFc0qbL2lUDVo62HvMYGygxInGscy8yVuHZCn2NGoAZValRSAs+6SCSViQFVomItFwzXOcQ4eCaYoGmh1rUUhmcFGc0yGDRJLAeQpkXDDChmyltEjxkgmYHgBaZ/qw4qyzeJJ+ZOGfh9D7JFamCp1lSSPeOmWEN3iABI7sAi/UAtUab6dQR9JB7wB0kAS14ggC59MRvEmQdXUE3H54aaPESxpt3SWJuzEtaGer3we6CGuDfvL4jHXmPijaFpOp1AnUGg6TaShvCOs2BIMausABGU4DXqjUlElfFmRR83IxVzWRemYfRP7tSm/9xjgjl+KZZB3qLM0XmrpHwCrMerYjpI2YrolKiO8wARdRm+0nb1tgOnDazUaiyQo1Ix2ItDodjEGDb/DFfOvqdmkGT02xped9lmb7EaRQlUkr98sCx06ovaN/TpJzBgQYt9MB0C47onXHAN8WABgPQWb9nmSZ2qdjciyBiqT6Aj+WM84/ys3bNpQUKcCNdhMCYAJbeemN0XFHinDadZdDrqHkSCPMEXBwGQ8I5YpZeqlVqj1mTvgU1GjuybkkzcR90AkT1xPr7K6UKFAQSGqlala8bdpC38ZPocMJ5OqUtSdtVbL6i6EN3lO5DAjvDe/zGF3mvL0lSTGjSVNgGBF1dJgm9iotcYBd4nxKpWrIpqGsXIVUd9UOSQohO6Z7uwG8X3L97Pec8tRoPQzFRKT03O9lbVMgQouCDIg9L3tkOUQ61YBiQQRDBTI2MnYgwcGc3w6rmaj1ezRS51Me2pwWMljYTcyYwGkc0+0TJZjL1aFKsyu406yjaQJudiTbyxm78JRkfXnaTBtLAhXLSJGzKDp0ltrSB4Yjfl7QpL1KKx0GtiPXUAn1xUThj1QpRalUalXuiIZjCqSRCz03HyOAH5zK0U92s1Q+VPSPmWJ+mJuG8IrV1LU1lVYKTMXYgAT1MlR8Rix/+DrazTZQjLBIJ6HSCdayO6SsiZvacGOG5KlTpF9bAU3cNeCSsEMkrDFVPeXeGJg93SHbK8s1Fpq7AOuoKQtYyCZ3BAG/dgGZZbXww5flYUxVqIFNRUdqOnfV0g9TYEGdnhhEgy8BWvXppTWkjK0lDVUJTuEOkEKSGUBgCoO7CRFjVXg9PLKTxPPKVqEt2anQpjdbHtHABiJiIkYBS4l2mbptlaVJ6lYMoVC2tVUL3WqMO4jrLAQx97Yxanxb2fVchSFfMlKlEkCoaV2pk+7ZwAyloBNjtthrb2n5HLKUytAkDYIoRfX/ABjEvA+M1OLB+1RDTLooo3IUSGaqZ3KrcGBePG4danJ+ZSnTqZd1qJoiGphTobUwIAIAj3R3bB+sYyfj3EataoO2JLU10AGZADMSL/vMbdLDpj07wSt2lHUdizhf4Q7BfUaQMebOesr2XEM2m8VnI9GOofQjAdOF8P1UK1T9iPzwI6nwOHTlDJh8lmJkguggHyYD8cJtYqGOgkrNiRBI6YDvSrkQJ2ESPCZx6G9mGUKZRSzh1fvqosFDAW3N+p8yT1x5xqNe2NT9kvOCU9GWqkgltKnpBEiT9PlgNj4vw5MxQqUKk6KqFDG8EbjzG/wx5Z4vwd8vXqZep79Nip8D4EeAYQR6jHqbiWa7OmXA1QRMeBIBPoBf4YU+OcAynFJqoR26rCuOv7IcdV1bbEX88Agcic2Pw1CjJ2uS1jVUQQUZgCQwkxcxc3ix6Y1fPcUGaydR8l2WYYqIpsRpa41IwbaVmxi8YRuCcMp5Z6yVYpVdCsyHqqgkjzHdHlhd5q4hl6NWiOGFqeaLEP2RIUXGkEDusTe0bb4DijkeHPXqO2XzOUempZ6JHdVl3FO4MG8C21vDFfNCk1JRltQosjhamltauBDTNgpDKTohd7A2w95D2gVqLVKWcVHekYZqJgmy37NjJuyjukzNh0xn3GeJUapqVKP2FLMMoIVAEMN3rIQQzKGa4OoNB0AwQr5R2C9j2aldLEaiCR3QGXtEOhwo71hJ0tCg7gTlTrXttNPZtwSVgBQNMggadumrzxFQrR3rrddSwGB3AImxsTv1MgybV62ZDAKAB1PkdrRe4idwTsBGAcclSrrS+xq5inTj3qaJSB89bPTLeuo4j4HzEMtmaVbMV8zW7OpLDthUGnSy7CqwJkg/2bYWMvw3M5i6Ua1aBGoI7CBYCYgRieryzm0s9Bl/iKj8TI/zwGw5H2vUWqL2lLs6JRmDl9TSG0gFQvdmGNz4Yxfi+g1qjIwKM7MvoSSAbb4YOWOUMzX7YJR1K1PQZde6SVZWkWJBTbwx35i9nuZylHtagBQRqIi0/HAJ8fHEtLHKUx545UXGA9SZbiQYSNvMx/ji9Sqg4QchSpKx+0pegwx8PakOqfA4A+RjLfaByLqrfpCNFEmawJ7y3uUkGZ6L4x0NtNo1gdjOJK1IOpUiQRBB2OA85vyvWWsaS/aWlWp2Vhbq0RZhM7G0zgrV5Vr01Bq0cww8BUSdwth2kkamUTF5GNN4lm8pw5EXSKJYaVfQWAEiZO5gEtpm+k+WFh+bKFbT+kVMuV7V7Izh1TSdDqWUd4HUAIHvre2ACUuA02UhEpLUVUaXYGNWs6GIJioAs6SYIjvTAJ+jw4UqeZoIi1mrAMirAOqkE1rrMCxfWoMCNUA3B7PzPll0VWzHa1FWnTYLUHfMw7hX3AALa2mdXSbUxxim1Gj21VTZKc0XVqmhkdRrQNcKQlRlYG50wYEgMpNTOZftgr1KilkfLy1IAmdOqC2yBu1iYmIYzihxLgFNg6uy0mDMTTQA6qwLIxlTEQF7oFtTbEnHXO51RUpugSnUFM0nZYKVFjT3kZdItY2vI+PAze7G5NyTuZ3OAp5DtaC6DWcJOoIGsp3nUACTc7RPygPxpge9ETt6eNsXszmCSScCeJA6QTYHbz9MBDkaIcgGwJ7x8B1xsnskoxls1moANSowQeCqNrfL4YxvLOQvqI+uPQvs9ySjh+XSP3m85kg9N5H4YBh5fyvZ5ahTmdNNRPwF8edPaU4PE82f/wBpHyAX8semwMeUuZ8yKuazFRTIerUYHyLEj6HANvAUCcHrVQYYOf8AiFl+Pft6YQwkgkWwYq58jh6UQ3vV2cjyVRB+bH5eWKOSpavp9cBUTLgxBOq8iNvOcF+C8IqaKlanPaUCr9IGkyQ/VTAkHYwRMwMW+A00XMotQjRVVk9GYEIfLvGJ6TgzleHtTXt0JD6SKibairAOltwYY/2p6DAO/KXtAU/Y1TL6rMGnUWPTwH4CMFOZMhm8qf0rhqIwN8xlo/WddafvATIETvc2xlvM3LlOllznKTMgJUok7SyrvvN/wxf5T9rFahpTMr2tMW1CzgfgcAS4n7QsjnlFHO5epSN1NVDL0jsSLSR4iD5g47cq+zkpWXM0q9LM5cXpMljM7sDaQL2JuNhg1xKnwbjAV9YWubAoQlU+RDCH9SD5HEqcjU8vl6go5qtRTs2Vg79xurOYAKMouHWIiSCJBAFzfwwJWrVBQVlcCo79oqNKWan3j84AkqL2MovMGYpvUYIvZx3l30nTrIgQdOrVIH75E3jB7iFaqFqHMntalN4eWI16dSh0BMNSqUkYldJDEOTECU/M5gg7lqROm4ZYgAaSpaA4UDYn1icBTerYgRHoL/TE3B+E1K5bsxtvad9vTFfNJBK/s7EGQQbgi2xmR1xLw/OMndDsikidNiRN/CTe04BpziZ8rFSp3YiNcKsdAuwt4YXs3l6iwCae/wD8iE/HvWwXzPMlNDGXytIwf1uYXtqh8/tDoX0C4HZvmfNVLNWgbQqIoH/LQGMBtnKXGsjlMnl1NanTLrJEz3olySsi3jMDFnmriNHOcOzS5ZhWJUhQoJlhBEWv6+M+GPPfDsw9GoKqwdJNyCVMgi87yJsfli/mjWTLZVu0fs2FTswCQBDw4kG52N/HAD+xIMER43A9d9vlialA3v5av5DFQMfE4lpNgNTyqoh1frKBtJ3pk/tDcfgemGHhufRCVIUAedsZ/lcyab61t0I6N5HxxabM3n5gHYk7+gwGrrxRZUU+8baoPuKd2OD1NgwBG1jjMvZczOcwfGBqI3/rwxpdIgWGAG808DTN5d6T9RKt+yw2P9dMebs1lWR3RrMhKn1Bg49NcS4gtHTrsrGJ+IH54xr2pcMFPPOym1RVZh4E2PzifjgM/fe+LfAx/wC4o+HaJ/eGI2pd6NydsWeDUj+k0P8Aep/eGAZq32daqCoadQ2kC9iPlv54GMSTAF/DDtlOWqtdszUCEDWwW1z3jMT8p/li9R5cy+SQ1c4wJ3FFDvG2tt2uNhC+uATOB8tVcwGcxSpKe9WqjuCNwo3qN6W8cCucc1lxpoZZSVW71nvUqH/tUdFHxxY5p5wq5hiAdNMWVVsqjoABbCk7Tvv1OAs5JJKgXJIgePlj07yrlymWoq3vaBqj0GPOPKaTmqAgH7RbMLG/X4Y9PcPQBFAECLDwwAD2mcYOV4fWdTDvFNCNwXsSPMLqPwx51zvC6qUqdd1006pIpzuQIvH7N7Hr6RjVPbvxMH9Hy4NwWqsPL3UP9/5Yz/j3HBWyeVoX1UbbdAsfywAfiYjswOlMT8ST+BGC/LSArVmJRZ+B2+Rt8cL0YLcLIDavPSPj+QH5YBhy2QL5inTUAt2YP/WBPrAOG/QKdavq/Vo4kfsq4nXa/vkg+U+GF7g+ZC8SUrt2KlibkXB6/vRjpxvjhTNu5NqlJf8AiU9Pg7j44Aj7Qqunh2iCIdVFwQylg6sD1suMpWIM+Fr+Y8r2nw/LBfjXHqlZRTmKSmVXwwJyuXao6oolmIA+OAbuQeXRXFatUB0U0ISJHfIMGRcRv8MHc7TzjUqNHK5hnWnT7SPvyVOoKbs7faPCKs6DebYd+X8rSySUMsCNQcGrcTBp1HJYH7vcj0nALmDhyfpNOpnZfLUyFolyqUocFqld2DSxJ9xQZtPSMAg8cy1egvZsjBqFQaGUltLDVrOreKhUOBYLp2Golgub4hqXQi6FLamBbVqYhdyVBIBEwepPlDxW4NX7VkzTdkp7TsqhqTQpr2ay01G7SpOqmsm+xk6YwmcW4U9GFqQdQBRknQwIB1AlRr7rC48R44ClUqd1e6IuNovaTO9x06X8sVj1jEjUzvFv5zH4H5Y4C3jrtgOgOPifTBXP8CrUlLOvdUISRJANQBkQmIDlTq0kzHqMD3pkGD5dR1uPLrgOEqsAVBIDe8ATBgyJHWDfFh807U1pksUQkqs2BaJgdJjFYC8SMTKvpgOFTyPzxJTI8PrjnLkhgYEi4kAi3iDYjyOO4MkmBJM2ED4AWA8hgG6vQCVQNUqPdP4HFbKp2tVUYkKT3iB0xMtEtI3GJ6GU1dymJbqZjboMBonB+HpTVeyPdJ62PqcNHDKZkktMW9MZTy1UzFOoy67ge4/UTBgnYjGoZEGQwsCPd6z1nyGAj5wal+jOK11iflf4YwOo1ao5diXJIJLEttsN/DGve1NP/YVCTPeQD1LCfoMYYUwB9uG1CugUkMfeA7177/1acTcN5jGVZnOSy71ARoZwe4Vm4HjPW22FtHZfdYj0JH4YOcK4cK9SlTckB1Mkb2Qnr5jAbVxrmmllMsKhZdTKCqg3YkTYYyTjeebP1CdbkMRB06VEbgDUS/QD3YgyL2XOJZ+rXYO7EmAB4ADYAdBghwrN1EdEMRUYSeoUwIB6C22Ao8YyOhoVe4DE2kkiTJHXywKKYb+aag7NFkC+oDxiVtA8TuYmDucKri+AZvZ1ky+dox0M/wA/pIx6Qpi2MM9kuVmuGiTNj4QDfxG++Nk49xDsMtXrdadNmHqAdI+cYDz97QeJHMcQzDz3Q5pr4BafdEeRILfE4Vm3xZcyb3x1ejgK4vi1QMMnrOIqSw18chr4A1Tz+ipVq9T3B6AfzjAPO5s1GknYRj52mZ9cV2GAic4K8sZhqdbXTMVFuhKgjzNz6fXAojDP7PcotStVDe9oGnbTGrvydwYAiPPAMFbiubZlruyF11QSomHQIwt0K2j8Dj7inMOYzPZo60SitIphBomROoGZ2jfqfHDZX4YPdKAKB0g+sycUaPDUDFtC9IJHWb9eu+AoVePZpsxRrslFmy5bQBIGlg3djoAr6fGFWZjEIetmkp9vTFfsqpqKzPBjSA1JdIGhe6CI2ImDhmoZCnPeQEb2kGfK5xby2Soq+oUxMESD4+I2O+Azji3BGakiLTamFJMFtU3JBNgbamE+fljpT4YENNezqCqZ7Zw66nUk2UkHSYsWvPhjVFyaNJCEFbTHmDNukY6ZvIU20zTJ8/D6YBE4qWei1KkMyz1bE5hlcIltQpCmqqGYqoLFZ0iOuFfiHL9WlVpqyD7YSgMidMBgfAz1858salmUp5ZNUsQxKqPEkgAWvJmw6nGe8Y5yzBqpUpNo7MFJCq2mXbu6nUzqVFPz8MA58pc6ZSnRNEcPNIIdLhStST11FwGJ9ZwbpcT4PXPfytNSf/kyw/FQcZHzRxcVqvaUyFNVUesqCB2oBBMdDEExaScVuDZapXc00qaTBI1MQGjpI6x42wGw57g3AmVnIorA2RmRvQKCJPwxj/GnRqp7GmadId1AYLaRsWIHeY+P1MTgryFngM9RWqdVJyyMrjUO8pixm+qML+eDJUYGd5WQQCpPdYBrwRcTgHXiDolqbFpHhHyOLvLKgH3SxJEHwOBuYyWltEgx4bSfXD1yhkLaiNt58cAfynCgIZlDMDIJAkT0J64NZena+5/qMfUxiYi1t8As+0rKa+HVo+7pb5MJ+mMBZMel+Y8v2mUrpF2pMB6wY+uMFr8KqD/V+kQfwwADRhp5W/0ih8vmpwPbhzfepMPgcFOXKcZqhA2cCPpgFJkgfDDXwvh6VEWqR2jU0ACC41bqD8x/mcC87kVAspJjzH4zhh5XelRy7O7aFJJI3Y9IFhFh64Adx7htP9Iii0gKA4KzGlQGvBkyGJPSR54VHWRPng5xzjbVW7g7NIjSvUHeY8fD+iDAvgNW9kNEKGN5Pyj/ADj5YO+2XP6MiKYN6tRVI/dWXP1Vfnhe5BzgRUX9phe0Rv42IPX0xQ9rfFxWq0qam1MNP8RgH8MBnbDEw2HpiMriemhgYCs4ucdMSMm+OoXARFcdGXFnTeMdGXfAVjTw4ey+kO1rGxIVRpM3BLSZG0ED1nCx2djghyzxl8nUNRADIgg+GA1Us0bAdTA38OuIMtVtDTqsTAHzidsKjc+sSS1ARf3Wi/jtgcea5aWFSOihvz8MBpFVEIGkt52xxCqpYHbpGM3XmYwJqVZ6+6cE+DcykWLO48hBHgfDAaHQoAkEEEHoPPArjnG6WWVtZWdtN5PyO998L+Y5jaGCsxY7dI+OFTilVqzlnufw9MBaz/MIqxvFlBiXQEBahU69JYiQJQEarMIuv1JEqG7pg+Ej7pI8b/CTjismISMB8EPT6YPck57sM5TcqGswgx95SJ+E4CIGiRg5yzk2qZykismpgYLEQBpJg23A+owFfgo011qNKhDIIHUGwgEW9MD66szEmfj+GJnqVFJBP9eIxH27T0v5YDQcpRL1JO5ONJ4Hk+zphZwh8M/Wr6j88aLlNj6YArTEDCg3NTLn3pxNKyz4Ebn5yPhhtp9PTGR0/wBbV/jb8TgNfqgOjL0YEH4iMY1keU1pkmvuDZBsPMnqfLb1xr/D/cHoPwwm8x++38WAXM0tNANNOfMmPngRwloz1La1ddtt/wAMW+J/9wwP4T/p1L/fr+OAec3kKNJSzFj/AP0b+cYznjnEDVhEQJTViREkknqSTNhYDD1zR+qP8afg2EurucAFNE9cQmjgpmd/gPwxTq4CtScqZUkHyMfhjtVqszamJLeJMn546+OOy4DpTp3viab46U8c9cBA3XHVBjk7HEuT91vVfzwENUQQcfaN8SZrZccp1wEFZrAeWIlYdcc1cR9R64BiGQXQx66SfkDhdK7Xw2fcb+Bv7pwp1f5YDqExyuOMc4CRSehPl0/yxz2x8T88dDtjqMBzqOOG+uPjj6n7w9cBZJ0geI/HHbIZh6dRXT31Mr1viLM7/HFvgf66n/EMAdytBMwjErSommkd547SoZI7zQoLERE2tv0BGgBUSO7JBIkHTfrG3ob4lyf6yt/A/wCIxBnPfP8ACPwG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8438" y="-2003425"/>
            <a:ext cx="66294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QWFhQXGB0bFxgXGR4dHBwdHB8cHxoaHh8bICsgHB8lHBwcITEiJykrLi4uHB8zODMsNygtLisBCgoKBQUFDgUFDisZExkrKysrKysrKysrKysrKysrKysrKysrKysrKysrKysrKysrKysrKysrKysrKysrKysrK//AABEIALkBEAMBIgACEQEDEQH/xAAcAAACAwADAQAAAAAAAAAAAAAFBgMEBwECCAD/xABIEAACAQIEAwUFBAcECQQDAAABAhEDIQAEEjEFBkETIlFhcQcygZGhI0KxwRQzUmJy0fCCsuHxNENEc5KTosLSFiRT4hVjg//EABQBAQAAAAAAAAAAAAAAAAAAAAD/xAAUEQEAAAAAAAAAAAAAAAAAAAAA/9oADAMBAAIRAxEAPwDYM2v2b/wt+Bx5dzJvj0jmeYsppb/3FG6n748Mebcy344A3yUCxrKAxDKobT0E3ON95e/0XL/7mn/cXGAcmJL1REnQInpLRPyONt5b4zQGUywavSBFGmCDUUEEKAQZNjgGLHxOBbcw5Uf7TQ/5qf8AliF+aMoLnNZcD/eKfwbAGZxxOAjc25If7Xl/+Yv88RvzpkR/tdD4OD+BwCNxhDlRXoLM5HMU89lo65d2isg8lLVB6EYyzjbhszmWUyprVCD4guxB+IxrnPXMeSc0K9OvTdkLUqyLJL5esNFVY6le649DjF1BXWshotqGxibjyOA1L2JcTfRXon3ECsulRq7xfUCQJInYHaThly2Yc5XL6KdUns01Cw+7uDp8cZ17MuO0sqMyalQIXRdMgmSpeRb1GGgc5UxQpqmapKyqqn7JmAgem/xwB55/YqG/ifyjCB7TM2Xp5dSukB6kXY2hOjbXnBB+b1j/AEm53K0rfVcK3NvFVrmmVqF41TKgRtBson67YDpwFEFHUUVmaq1LUKmmppelBASIjvTrve0Rhlrcv9wk0aoGmB30J2idrb4UOC8SSmQKikoGLDTZgxCgnULxA2mOuDee51d/dqVlHQAJ8j1OAiz3DSVKmkynqxid7wY6+OK65QXOgCfGw+u2KD8YdyxqPUYHaSD9MdXzwP7fxj+eAuV8vb3VsfH6YmTLWkKn9eGBP6T4B/pjsM0fB/ngDeWy2x00+n9bYJ5ZGHSl52/wwtJnmt3Gt6f0cXhxQx+rafhgGDsJAEUYA6zsOm18cUjBABp+MCf5eWJ6XK+fNuyW/Q1Kc/KcXcryjnh/qUnp9omArCi8d10HXY/yxaTLRs6z6G30wDfjNQDT2DWN+8N/HbHy8bq9Ms07TqP/AI4AvUW1nUeA0nFZ8lIH2gUzAGg/zjFVePVIj9EPqWPT+ziGpx6sRbKt13Ynw/dwFihlT2n6wHwlY/PEfBqLNn64D94UlGrT+8h2n88Un4vVBJ/RiNraj0/s2wOotUqjOEKQ5WkIWZjWtreQwDxyZTZjmQtYWzDkkCS0QAY1WFsfcSos9XMKKl6r0ssO792NVQi9oVmwD5Q41WyuX0Jlu1l2JOojSRaDCnwx9lOOV+1DrltZV3qRqO9WLkhegBA8ZwGnpl2UBVqWA/Z+QF7YX+d6rJlGUuSajKoER1k9fBTgPU5yzkQMiBt94n/twE41zLmK7UkqUFQ027QAT3yLAXG1yPjgNm/9N0Ijsk/4R/LHm/Nb/HHqrHlbiIh3Hgx/HAMHIKBnzHiKMj5j5WxrnLXL+XqZPLs1JCWpISSBJOnGQ+zxGapmAphuxJHwZcbZypXC5DLMdhTQH8MBw3KOWi1JflirU5Jyx/1a4Z2cRgbleYMtUIVa1Mufu6hqmJII8Y6b4AK3IeWn9WMfNyNlojs19euD+W4hSqByjo4RiGKsGAIAJBiYInbCVzP7QlymcFFqc0Qo1t96Wgyg6gA9d7/ECFXkPLFSpQQRHWb73xgmZy3ZVcxRPeNNnSf4Cyz8Y+uNg5m9pVL9E15Jh2xqBYdbqBckqdwR3ZHj4jGOcTzfaV69YCBUqVGjw1liB8J+mAYuROGrVp5otH2dLUJ/tbfLDk/KVP7pQ/1/FhZ9m6saWdhQfsTJPT3xax/LGo5pT0prY3v/APTAIOd5XUCZWeo8P+rClzVwsUNHeVtU+7FtrGCfHGo53NkSOwQyCZ1C23imM859qz2XcCkato/d8FH54Bf4RT1VFW1z5/lhupcAL+6gi9wG6WP3fphX5ZTVXQRMnb+hjU/0FT/qrx+yPntf/LAKNbgZGyfRun9nFKrwwie6PkcNlTKAMxamoEWsAABvMrHXfHD5ZYnQPKw6/wBnAKAoRbSMT0kHgPlg01IKT3F+nx3X88SrljPu077XH/jOAErboPl/ji1SebkAR5H+eKue44tGQqqX6bED/p+mLHL/ADE7Bu00kgkjuKBAi3u4DdQ34DElMEHGV5v2jVF7OK1JdRghl1ACDclRK9OhwaqczZlk7tSmrFQQwgi/UDTt8MAFq5WmzvDpYme6bXMD6H5YsUcrTAP2iR/Cf54BVuJVsg85mqG1idEd+JOkiRsd/C+BR9pFbt1KgLQB7ybkg2JnxjoLYBvFNII7VTA/ZPT44quiR+sHn3PT+eF3mbn1yOzyxemD7zEyf7PVf62wtcI4lWDvV1tKKzmpclWjuSeodwqQ1jqPW4DQqPDaZae1BHTu3NuvxnFLluipz2dggIOzEx5eHwwp8Q52zdR9S1TTF4CQBHn1Pxwf9nfF215mvUOp2NPUxttqkmB4AYA7yxVRcnmHLAEVa5Ejc6mjBDlvLKtDtGbT2h1e7fQBpTfxUBvjhJbi2nIaAR32q1DczGskGPW3nOLOS9pdUNTmmi0EUJoWdUAASW6m3gBePPAPdeoCYkLHXT4fHCa1Ja3FCoYFaaqJi0hSxsPMxgbxj2l13BFH7Lx2Ymwv3gY9BiDlHjBWq9eq41VHOpjbcCTYfSMB6PAx5c46kV6o8Kjficb9zNzdTygbuNUZGUOFsF1CQWPp+IHXGE8R+1r1IBOtmKgAsbyRYGdvX0wBH2ZtFfMSf9nc38mTGx8sV+x4alRiWVKbNYX0qSYHjYWxj3s8A/SHXbVl3WT1lhfz8PhjUa1Xs+EaVHeZTTQfvO5UfjPwwFjN855UmpTSoKiimWLoQVWYCKD+0xNgMZzzdwPMZbLa6y0yKzQojvpYEaotJURbosY+octrl9Lhga1OqpWT3dQZYn0O/qcR8we0CpnKLZarRQAMDrUkmVn4XvfAVOWc6qZPM5Y6g1fS6OjaYKRIJtAAEzMGCLdV7mWpUatrrNqdlWWnoFAG1tgJ85x1p1JgeH5XxxzG5LGTOlQAepA2+kfLADdVsS0P1dQkb/iIxNxzLGnXqU2ABSFI8woB+uKat3GH9dMA6+zYKaeaDAn7NYgwbuR+Bxp/6QrKG0OPUj/yxk3s3zAV6tNiymsqLTYC2oVVH4aiP4GxrOeUjbX8/wCbeOAEZ5qTRpXvKRMlYie913I28cIHtFVYosihVOq0AEe7vBPwxpdLJyYKsSQJE/K+uOnTGb+0rLleykEGXFzO2nzP9HACuSSprUwKbGprY6laO7pWBEgCCGMzefLGt0AYI01bWs//AN/DGa8pcF7mWzGqe0qVF0C7dyLxvFvqPHGoZcqp3ZDsZUzb1XADOJ0SRZKhBH3n+O2vwwKqFyQGpuJ2JYx5T3sHM/mbfrGP9mP+zwwHz9Yxeq2mOqjz/dwFEuh3D/Pr88Ds7XAsA3z/AMcS16JJMFp3sI/AeGBfFG0KT3p8x1+IwC/m27x8QcdFzzBCqkid8MHKnKLZyjVZGPbAN2ShkCkpoLKwJ1CQ9m2kGcLVRe/BgXgxt54CTO0NDlTewI9CAw+hwz5Xiq1q+QWnK9lToisTEE0ZOrzGmN9z0wp5ioxMkkmAJPgAFUfAAD4Y6oxFxY/5YA7z1nnq56uzAiCFRbmFUAIBPlf44IcV5WXJZjJrUYV+2UM1Ne7EkLpDFoPemCYHdv1wpZiqzksxJY7nBPi3G3zNSmzwClNaYjaFm/lJJPxwFbjmT7GsydotSI7yiN9wQbqwMqQdiMVxmW7PRqOgnVpm2qIkjqYxBU3Pjj5hYYD5BfBGlUK5V9LEaqyAgdQEqG/jfp5YoUBv6H8MX2GnKSetew8dKb+l/wCr4DnOppoqZu1NBHgCWa/rA+eBh93cRJt1BGJs1VJRAd9/gAAPwPzxWqG+A4GL+gdkviL/AAYkH490fXFEDBOlXApupAMpTA8iDqn5Fh8fTAbhz5weo7iuh7MMqrUkmOvebT+zMTe3gMZlVyYGarBJKU9ZBUau6s6fI3C72nyxuPCuOUq6QXpsTYwRpbzAkwDtc9DvjFeZW0Z/Mw5QGswLAkW1E/dkn5bxgO/Keps5cuAUa7rt3hIsLi3gNojDQM+yZsZYhnVq3a0ipWI0qjd1jKwQ7dZmw64WOSawfOIr1GKaXWS146W3FuuGip2VXiqUge7Q1OSegCeUfeInACs3mQ2uk3vai4DGAyuxiT070g32vi9zly4tDKCsey1HSraEVIJMwugwRE2IJ2M2OG/l3heUdnFRBUrozIxqU2AsdJUahDXXfztY3vcW5JoZimadR62gHVTAcfZmCO7IvIOzao6RgMHy3CaxpGuKZ7IES3S9vjfeMVM4CGUkgHs1YE7Ejpgxza2ZyjVeHs6mkhEEKAWB7ykneYItPSMDuDZXL1Fds3VqAIF0IjqHeWiE7RSIUXOwFrxMBS5kz4r5mrWFu0IYjzKrO/nOB+run+vDBrN8Jomp9k9ZqTE6WNJdXdA1T3wIBO8jxtgVnKYUsqlioMAsAD8QCQD8TgGblfOVWp0qaLqKMDTjo4q9oskXgqayydu0tjR1zCVVDilVYMJH6wWO0kD6YzPkOuVZwurWdBUKASSjh4v4hY+OH6lxd6bstJKjIWZ1mBIa7R9mSQHJPSzL4YC4ldUjTRqSLgB3/NPHGb8+8S7R1SNJRnJGst72n90Rh15h4lUNCroFVDpMNpHQTMhQYxklTLOAHZWCtdWIOlt5htjtgNC4BxrLrRyNBSA1OatZ2YKut57qyfeCxJ2EDzwzc0czJQyz1aFSjVqFgAAytBYyWIU7AdPS+MoFRCiUqaMZKsxiXnroHxiOsfI/x+iOwD02Pcg6PdjbSdN5O8z4+UYCPgfNmaetqqVqekAswdVCwOgKrqm9t/jhrp5w1aYZaq6T46RYWkSbgwYOJP8A0RRzuWp5nJFVrGmJUkKlRgVB1KFIH35IFyBhbp5epTRk7R+8xbusYnYgFTeAI9Zi2AG8z8RrU6o0uoS8FIPhM7+IwGzPEHqLLtPwH5D1wS4wCUB1MezudR6NAO7X6WwKz2ZpsR2SFVAghmmdzNgI32vgCnKfNlTINUalDMywAwEAwQGPUxPu7HrsMBnY1CzkyxJZj4k7n54uZHhIzCnsWiqoJNJvvAb6D1PlgXcKR/W+AsJDEWt64LcQ4CyUhVQ60m8Xj8/mB5Thfpnb1xrHKPAXyuSzGdzSfZmkCtNhNidyDcHb0BwGVM18fU3hgccV41GDbpiLAS1TdvXHDGwx0qbn1x8uAly7wbXJEAeuCbkVMqqrT761CWhySwKwToOwssR54FUAJvjtUpRSRryzMAekLpn4yR9cB9mWuJ6AD6YgnHNapJJx0wEgOJqx7zesfK2IaPvL6jHJeTOA1XIVauVdmKL2RMlWdlv109m3dnwM7YVeY80KuYrVFEB3LATO58TfDjxPIjM03q0BVcCTBX5je562wh58mSGBBA2NiL4C3yhW0ZtGjbp8sMGUq1BWz2YpBWqfZogb3W1uGZYMSSqR0N7XjCjwlorCLGDjQOB0mrUFpjQXao5BqAkSo7qgTE3c3DARMYBx4epzVZXCPRYdlWY3AlgNdMyLnu3B8RYROD3Nedajk8xUQEutNtETOo2U28CQcKHMXNmZydHLFFpsXSHNUrZwBYaCk2I6eGM64xzdWzD1T2lRHqwrKtT7HTEFdJNh6nxwH3NGQqVKy66lIuFio716d/DVeZiAd9sXeTMpw5qtZc7VphBTCoxcqCZOoq1psR9fHCW9VwZCg/2Qw/MY70VpaodyliSSAQdoUAA6T53+GAM5zPGlSqUMvU10S5GtkTUbyCpHeWQD89gTheryVJaSSbzMk38cc1atMNKkt8I/If3ccVbpt1H11YC/yvxT9FrJVIJUHvAbxcSPQmfhjSs3xEoq/aU+5sYPuECB70kaCp9QPDCZyFwug9YjOKezCEqGDQWDCJgiRGqxtbDbxbmjKlmZK4INOICGZUkRE7kN/wBOA6188zJHbJO1rSDuDLbHbyxW9meSpZrJ5jJ1gBT1hiAdLAiCL+oiR0EYpU+YMvoYCsRBMTTa/hsf6icK65jtK9NlKopOskG40mddToNi0XIANriQYOPez6rT4hTy1CVSqoNNySfdHfkgSNJ+hW+C/OIPDspRy7halZ50g3hR99jF7mAOt/DDPyHxls3rbUxK2Wo0FpggnSbDc22jbGUe0Jsz+nVv0sg1ZEFQQuj7mgG4WOnjqm84CXk/ij0nJDae1IBVYA0gy1hA/dC2EmegxrnH+V1zmXWrRCCsF7uxVx+yYET4GPL0wNasssd0xBj8Y+frj0ZyJxE1ckrgbSqj+CB85BwHnHiVUM5hSo8CTv1NwIv06YrquHX2ocENLPV2VdKu2vaB3gCY/tEz5nCvwxSHUqO8DYHqfDAbByN7Ocs+WpVqj1GqkSGUhQvSBa8eeFvmT2bOlSotBnzNXUrCmmhStIz36hYiWLAqoX9kk7207I1qNChl6rduike6pcqndJYuFsFABMtYR0wocpcVX9L7YVWd8zWqrvICIW7MSbkaVWDvAHjgA+QHD8lRVzSZcxTqqKiZhYrITPeC9UgWKyMRe07n0ZkrRylU/o/ZxUsy6y26kMBKgAfEnwxrHMPLWVzyp+koCVI0sDpbzSeoN7fEQb4wb2hcpPw/MaLmi16LnqOqk/tLsfGx64BROPlN8cNjgW9MBLXGOlME7CTibtJ+7+e2/T1xCzYDsJG4IxZzDnsKQMQWcra4iAb9dRgn+EeeCbcLqF2EKyU8uKpggSCsiY3cMSINzoI8MD+IN9jlkDMQEZoIgKXdgQLmR3AZtvtgKNAanUHqwB+JxJnEAcgbYk4fS+1pTaaiiYn7wHTfH3E0iqw8DHywEdFSbi8AyOotufLzxwqD9oD11fkIx2Wr3GQAXYEnraYHpcnHVcBo2SzVTMVWSgwGskkkKgOkTq0sTB7wkA3na0YXuMoVqMJBgC4mD6SAY+AxFWzYAhNQPiIXffxY/wDFiKtULAEm8fhb8sBHkW+0Hxw0PzAtGmtJUYPpGp1Yd5W72giJAk7A3tO2FnhtMtWRVuSYA8SemC3EaapmBVqKGoGqVYljOlCASYP7JBGAYszx6lVymYZ6IrJSzBNPU2hlSqBqY2Orv28e8L4SX4iyVG7JBQYEg6dRYRuCXJj6YcONcMp0RVy+UoZp6rALUeoVFCDDWNhItBJEX3uCV9n/ACDSzFPtcwple6FVgQSCZJKzPQb4DLs3m6lQzUd3P7zE/jtipU92RvjYPaF7O6dHKmtl5Bp3cHqCd/hOMqoMEDaqWufGYEehv8xgPnSi2Yilr7EuAuuA0GLGLWv8IwU5bpI+ayyuyLTFVdZZgBpB8/lilR4to92jSUjY9kpI85aTiumdY1EeQGUhlC00AkEESFgETvOA9T5LsKqh6XZ1FMgMmlhaQQCLeIx539oPZfp1dUFOmlJtOlFCneCYhdRn8r466842oZepVp0WqMy0xXVANRJiO1G0xPWBiIPnEaDUctsJqar72gkE+hPxwAftkNJ2CgtKJJJJFmLMt4uUgzMaoETaIVNIbT1WD81n8PqRghxylmdGuuzkBgvfJsWUtsdpAna/pGBVFCx0qJPh4/zwGoex/PpTWqGbTqYHYxsbzBj4nBX2y8HWrSo5kEKaYKsxB7ykFlFhvIMTHveeA/JmSrUF1tS0UwoZnc6UO0qxAlSQSADI1YP815NEy4p52vIqVDUgOQAoNkCwJAkCd+7gMTpb2xrPJHNTZTJItSmpohn+0WpJBJLwylIvsLyTFt8KvN3HstVp0qGWpLFIz2kQYi6DrE3+AwEz/ENemkCVpyCwm2owCdgLfz9cA+U1PFc0teuxWmXULR/ZUi0EC5I70x18MGOP+y8sJoMNQPdMQQItMWMfDCbw/PL+l5dwdKsC1TwVVLwPggRR5nGz8A4529BKukwYBkQQYEg9PRhboYwCL7ReN1clQGQ1dr2tDvV2s4EsGUBbEHSR5A9cIfIOYY5mkikqe9BiY7rktG9lnGm+2rgHaZVMzTABok6+hK1CAT8GIPxY+uEJUZTKsQehUkH5i+A9X5B1eioq6CRpJk2lSCrX2IIBvsRj7j/BqOdoGlVUOshlnow2IIII8DBEgkdcecuUeXKucYuFc0qbL2lUDVo62HvMYGygxInGscy8yVuHZCn2NGoAZValRSAs+6SCSViQFVomItFwzXOcQ4eCaYoGmh1rUUhmcFGc0yGDRJLAeQpkXDDChmyltEjxkgmYHgBaZ/qw4qyzeJJ+ZOGfh9D7JFamCp1lSSPeOmWEN3iABI7sAi/UAtUab6dQR9JB7wB0kAS14ggC59MRvEmQdXUE3H54aaPESxpt3SWJuzEtaGer3we6CGuDfvL4jHXmPijaFpOp1AnUGg6TaShvCOs2BIMausABGU4DXqjUlElfFmRR83IxVzWRemYfRP7tSm/9xjgjl+KZZB3qLM0XmrpHwCrMerYjpI2YrolKiO8wARdRm+0nb1tgOnDazUaiyQo1Ix2ItDodjEGDb/DFfOvqdmkGT02xped9lmb7EaRQlUkr98sCx06ovaN/TpJzBgQYt9MB0C47onXHAN8WABgPQWb9nmSZ2qdjciyBiqT6Aj+WM84/ys3bNpQUKcCNdhMCYAJbeemN0XFHinDadZdDrqHkSCPMEXBwGQ8I5YpZeqlVqj1mTvgU1GjuybkkzcR90AkT1xPr7K6UKFAQSGqlala8bdpC38ZPocMJ5OqUtSdtVbL6i6EN3lO5DAjvDe/zGF3mvL0lSTGjSVNgGBF1dJgm9iotcYBd4nxKpWrIpqGsXIVUd9UOSQohO6Z7uwG8X3L97Pec8tRoPQzFRKT03O9lbVMgQouCDIg9L3tkOUQ61YBiQQRDBTI2MnYgwcGc3w6rmaj1ezRS51Me2pwWMljYTcyYwGkc0+0TJZjL1aFKsyu406yjaQJudiTbyxm78JRkfXnaTBtLAhXLSJGzKDp0ltrSB4Yjfl7QpL1KKx0GtiPXUAn1xUThj1QpRalUalXuiIZjCqSRCz03HyOAH5zK0U92s1Q+VPSPmWJ+mJuG8IrV1LU1lVYKTMXYgAT1MlR8Rix/+DrazTZQjLBIJ6HSCdayO6SsiZvacGOG5KlTpF9bAU3cNeCSsEMkrDFVPeXeGJg93SHbK8s1Fpq7AOuoKQtYyCZ3BAG/dgGZZbXww5flYUxVqIFNRUdqOnfV0g9TYEGdnhhEgy8BWvXppTWkjK0lDVUJTuEOkEKSGUBgCoO7CRFjVXg9PLKTxPPKVqEt2anQpjdbHtHABiJiIkYBS4l2mbptlaVJ6lYMoVC2tVUL3WqMO4jrLAQx97Yxanxb2fVchSFfMlKlEkCoaV2pk+7ZwAyloBNjtthrb2n5HLKUytAkDYIoRfX/ABjEvA+M1OLB+1RDTLooo3IUSGaqZ3KrcGBePG4danJ+ZSnTqZd1qJoiGphTobUwIAIAj3R3bB+sYyfj3EataoO2JLU10AGZADMSL/vMbdLDpj07wSt2lHUdizhf4Q7BfUaQMebOesr2XEM2m8VnI9GOofQjAdOF8P1UK1T9iPzwI6nwOHTlDJh8lmJkguggHyYD8cJtYqGOgkrNiRBI6YDvSrkQJ2ESPCZx6G9mGUKZRSzh1fvqosFDAW3N+p8yT1x5xqNe2NT9kvOCU9GWqkgltKnpBEiT9PlgNj4vw5MxQqUKk6KqFDG8EbjzG/wx5Z4vwd8vXqZep79Nip8D4EeAYQR6jHqbiWa7OmXA1QRMeBIBPoBf4YU+OcAynFJqoR26rCuOv7IcdV1bbEX88Agcic2Pw1CjJ2uS1jVUQQUZgCQwkxcxc3ix6Y1fPcUGaydR8l2WYYqIpsRpa41IwbaVmxi8YRuCcMp5Z6yVYpVdCsyHqqgkjzHdHlhd5q4hl6NWiOGFqeaLEP2RIUXGkEDusTe0bb4DijkeHPXqO2XzOUempZ6JHdVl3FO4MG8C21vDFfNCk1JRltQosjhamltauBDTNgpDKTohd7A2w95D2gVqLVKWcVHekYZqJgmy37NjJuyjukzNh0xn3GeJUapqVKP2FLMMoIVAEMN3rIQQzKGa4OoNB0AwQr5R2C9j2aldLEaiCR3QGXtEOhwo71hJ0tCg7gTlTrXttNPZtwSVgBQNMggadumrzxFQrR3rrddSwGB3AImxsTv1MgybV62ZDAKAB1PkdrRe4idwTsBGAcclSrrS+xq5inTj3qaJSB89bPTLeuo4j4HzEMtmaVbMV8zW7OpLDthUGnSy7CqwJkg/2bYWMvw3M5i6Ua1aBGoI7CBYCYgRieryzm0s9Bl/iKj8TI/zwGw5H2vUWqL2lLs6JRmDl9TSG0gFQvdmGNz4Yxfi+g1qjIwKM7MvoSSAbb4YOWOUMzX7YJR1K1PQZde6SVZWkWJBTbwx35i9nuZylHtagBQRqIi0/HAJ8fHEtLHKUx545UXGA9SZbiQYSNvMx/ji9Sqg4QchSpKx+0pegwx8PakOqfA4A+RjLfaByLqrfpCNFEmawJ7y3uUkGZ6L4x0NtNo1gdjOJK1IOpUiQRBB2OA85vyvWWsaS/aWlWp2Vhbq0RZhM7G0zgrV5Vr01Bq0cww8BUSdwth2kkamUTF5GNN4lm8pw5EXSKJYaVfQWAEiZO5gEtpm+k+WFh+bKFbT+kVMuV7V7Izh1TSdDqWUd4HUAIHvre2ACUuA02UhEpLUVUaXYGNWs6GIJioAs6SYIjvTAJ+jw4UqeZoIi1mrAMirAOqkE1rrMCxfWoMCNUA3B7PzPll0VWzHa1FWnTYLUHfMw7hX3AALa2mdXSbUxxim1Gj21VTZKc0XVqmhkdRrQNcKQlRlYG50wYEgMpNTOZftgr1KilkfLy1IAmdOqC2yBu1iYmIYzihxLgFNg6uy0mDMTTQA6qwLIxlTEQF7oFtTbEnHXO51RUpugSnUFM0nZYKVFjT3kZdItY2vI+PAze7G5NyTuZ3OAp5DtaC6DWcJOoIGsp3nUACTc7RPygPxpge9ETt6eNsXszmCSScCeJA6QTYHbz9MBDkaIcgGwJ7x8B1xsnskoxls1moANSowQeCqNrfL4YxvLOQvqI+uPQvs9ySjh+XSP3m85kg9N5H4YBh5fyvZ5ahTmdNNRPwF8edPaU4PE82f/wBpHyAX8semwMeUuZ8yKuazFRTIerUYHyLEj6HANvAUCcHrVQYYOf8AiFl+Pft6YQwkgkWwYq58jh6UQ3vV2cjyVRB+bH5eWKOSpavp9cBUTLgxBOq8iNvOcF+C8IqaKlanPaUCr9IGkyQ/VTAkHYwRMwMW+A00XMotQjRVVk9GYEIfLvGJ6TgzleHtTXt0JD6SKibairAOltwYY/2p6DAO/KXtAU/Y1TL6rMGnUWPTwH4CMFOZMhm8qf0rhqIwN8xlo/WddafvATIETvc2xlvM3LlOllznKTMgJUok7SyrvvN/wxf5T9rFahpTMr2tMW1CzgfgcAS4n7QsjnlFHO5epSN1NVDL0jsSLSR4iD5g47cq+zkpWXM0q9LM5cXpMljM7sDaQL2JuNhg1xKnwbjAV9YWubAoQlU+RDCH9SD5HEqcjU8vl6go5qtRTs2Vg79xurOYAKMouHWIiSCJBAFzfwwJWrVBQVlcCo79oqNKWan3j84AkqL2MovMGYpvUYIvZx3l30nTrIgQdOrVIH75E3jB7iFaqFqHMntalN4eWI16dSh0BMNSqUkYldJDEOTECU/M5gg7lqROm4ZYgAaSpaA4UDYn1icBTerYgRHoL/TE3B+E1K5bsxtvad9vTFfNJBK/s7EGQQbgi2xmR1xLw/OMndDsikidNiRN/CTe04BpziZ8rFSp3YiNcKsdAuwt4YXs3l6iwCae/wD8iE/HvWwXzPMlNDGXytIwf1uYXtqh8/tDoX0C4HZvmfNVLNWgbQqIoH/LQGMBtnKXGsjlMnl1NanTLrJEz3olySsi3jMDFnmriNHOcOzS5ZhWJUhQoJlhBEWv6+M+GPPfDsw9GoKqwdJNyCVMgi87yJsfli/mjWTLZVu0fs2FTswCQBDw4kG52N/HAD+xIMER43A9d9vlialA3v5av5DFQMfE4lpNgNTyqoh1frKBtJ3pk/tDcfgemGHhufRCVIUAedsZ/lcyab61t0I6N5HxxabM3n5gHYk7+gwGrrxRZUU+8baoPuKd2OD1NgwBG1jjMvZczOcwfGBqI3/rwxpdIgWGAG808DTN5d6T9RKt+yw2P9dMebs1lWR3RrMhKn1Bg49NcS4gtHTrsrGJ+IH54xr2pcMFPPOym1RVZh4E2PzifjgM/fe+LfAx/wC4o+HaJ/eGI2pd6NydsWeDUj+k0P8Aep/eGAZq32daqCoadQ2kC9iPlv54GMSTAF/DDtlOWqtdszUCEDWwW1z3jMT8p/li9R5cy+SQ1c4wJ3FFDvG2tt2uNhC+uATOB8tVcwGcxSpKe9WqjuCNwo3qN6W8cCucc1lxpoZZSVW71nvUqH/tUdFHxxY5p5wq5hiAdNMWVVsqjoABbCk7Tvv1OAs5JJKgXJIgePlj07yrlymWoq3vaBqj0GPOPKaTmqAgH7RbMLG/X4Y9PcPQBFAECLDwwAD2mcYOV4fWdTDvFNCNwXsSPMLqPwx51zvC6qUqdd1006pIpzuQIvH7N7Hr6RjVPbvxMH9Hy4NwWqsPL3UP9/5Yz/j3HBWyeVoX1UbbdAsfywAfiYjswOlMT8ST+BGC/LSArVmJRZ+B2+Rt8cL0YLcLIDavPSPj+QH5YBhy2QL5inTUAt2YP/WBPrAOG/QKdavq/Vo4kfsq4nXa/vkg+U+GF7g+ZC8SUrt2KlibkXB6/vRjpxvjhTNu5NqlJf8AiU9Pg7j44Aj7Qqunh2iCIdVFwQylg6sD1suMpWIM+Fr+Y8r2nw/LBfjXHqlZRTmKSmVXwwJyuXao6oolmIA+OAbuQeXRXFatUB0U0ISJHfIMGRcRv8MHc7TzjUqNHK5hnWnT7SPvyVOoKbs7faPCKs6DebYd+X8rSySUMsCNQcGrcTBp1HJYH7vcj0nALmDhyfpNOpnZfLUyFolyqUocFqld2DSxJ9xQZtPSMAg8cy1egvZsjBqFQaGUltLDVrOreKhUOBYLp2Golgub4hqXQi6FLamBbVqYhdyVBIBEwepPlDxW4NX7VkzTdkp7TsqhqTQpr2ay01G7SpOqmsm+xk6YwmcW4U9GFqQdQBRknQwIB1AlRr7rC48R44ClUqd1e6IuNovaTO9x06X8sVj1jEjUzvFv5zH4H5Y4C3jrtgOgOPifTBXP8CrUlLOvdUISRJANQBkQmIDlTq0kzHqMD3pkGD5dR1uPLrgOEqsAVBIDe8ATBgyJHWDfFh807U1pksUQkqs2BaJgdJjFYC8SMTKvpgOFTyPzxJTI8PrjnLkhgYEi4kAi3iDYjyOO4MkmBJM2ED4AWA8hgG6vQCVQNUqPdP4HFbKp2tVUYkKT3iB0xMtEtI3GJ6GU1dymJbqZjboMBonB+HpTVeyPdJ62PqcNHDKZkktMW9MZTy1UzFOoy67ge4/UTBgnYjGoZEGQwsCPd6z1nyGAj5wal+jOK11iflf4YwOo1ao5diXJIJLEttsN/DGve1NP/YVCTPeQD1LCfoMYYUwB9uG1CugUkMfeA7177/1acTcN5jGVZnOSy71ARoZwe4Vm4HjPW22FtHZfdYj0JH4YOcK4cK9SlTckB1Mkb2Qnr5jAbVxrmmllMsKhZdTKCqg3YkTYYyTjeebP1CdbkMRB06VEbgDUS/QD3YgyL2XOJZ+rXYO7EmAB4ADYAdBghwrN1EdEMRUYSeoUwIB6C22Ao8YyOhoVe4DE2kkiTJHXywKKYb+aag7NFkC+oDxiVtA8TuYmDucKri+AZvZ1ky+dox0M/wA/pIx6Qpi2MM9kuVmuGiTNj4QDfxG++Nk49xDsMtXrdadNmHqAdI+cYDz97QeJHMcQzDz3Q5pr4BafdEeRILfE4Vm3xZcyb3x1ejgK4vi1QMMnrOIqSw18chr4A1Tz+ipVq9T3B6AfzjAPO5s1GknYRj52mZ9cV2GAic4K8sZhqdbXTMVFuhKgjzNz6fXAojDP7PcotStVDe9oGnbTGrvydwYAiPPAMFbiubZlruyF11QSomHQIwt0K2j8Dj7inMOYzPZo60SitIphBomROoGZ2jfqfHDZX4YPdKAKB0g+sycUaPDUDFtC9IJHWb9eu+AoVePZpsxRrslFmy5bQBIGlg3djoAr6fGFWZjEIetmkp9vTFfsqpqKzPBjSA1JdIGhe6CI2ImDhmoZCnPeQEb2kGfK5xby2Soq+oUxMESD4+I2O+Azji3BGakiLTamFJMFtU3JBNgbamE+fljpT4YENNezqCqZ7Zw66nUk2UkHSYsWvPhjVFyaNJCEFbTHmDNukY6ZvIU20zTJ8/D6YBE4qWei1KkMyz1bE5hlcIltQpCmqqGYqoLFZ0iOuFfiHL9WlVpqyD7YSgMidMBgfAz1858salmUp5ZNUsQxKqPEkgAWvJmw6nGe8Y5yzBqpUpNo7MFJCq2mXbu6nUzqVFPz8MA58pc6ZSnRNEcPNIIdLhStST11FwGJ9ZwbpcT4PXPfytNSf/kyw/FQcZHzRxcVqvaUyFNVUesqCB2oBBMdDEExaScVuDZapXc00qaTBI1MQGjpI6x42wGw57g3AmVnIorA2RmRvQKCJPwxj/GnRqp7GmadId1AYLaRsWIHeY+P1MTgryFngM9RWqdVJyyMrjUO8pixm+qML+eDJUYGd5WQQCpPdYBrwRcTgHXiDolqbFpHhHyOLvLKgH3SxJEHwOBuYyWltEgx4bSfXD1yhkLaiNt58cAfynCgIZlDMDIJAkT0J64NZena+5/qMfUxiYi1t8As+0rKa+HVo+7pb5MJ+mMBZMel+Y8v2mUrpF2pMB6wY+uMFr8KqD/V+kQfwwADRhp5W/0ih8vmpwPbhzfepMPgcFOXKcZqhA2cCPpgFJkgfDDXwvh6VEWqR2jU0ACC41bqD8x/mcC87kVAspJjzH4zhh5XelRy7O7aFJJI3Y9IFhFh64Adx7htP9Iii0gKA4KzGlQGvBkyGJPSR54VHWRPng5xzjbVW7g7NIjSvUHeY8fD+iDAvgNW9kNEKGN5Pyj/ADj5YO+2XP6MiKYN6tRVI/dWXP1Vfnhe5BzgRUX9phe0Rv42IPX0xQ9rfFxWq0qam1MNP8RgH8MBnbDEw2HpiMriemhgYCs4ucdMSMm+OoXARFcdGXFnTeMdGXfAVjTw4ey+kO1rGxIVRpM3BLSZG0ED1nCx2djghyzxl8nUNRADIgg+GA1Us0bAdTA38OuIMtVtDTqsTAHzidsKjc+sSS1ARf3Wi/jtgcea5aWFSOihvz8MBpFVEIGkt52xxCqpYHbpGM3XmYwJqVZ6+6cE+DcykWLO48hBHgfDAaHQoAkEEEHoPPArjnG6WWVtZWdtN5PyO998L+Y5jaGCsxY7dI+OFTilVqzlnufw9MBaz/MIqxvFlBiXQEBahU69JYiQJQEarMIuv1JEqG7pg+Ej7pI8b/CTjismISMB8EPT6YPck57sM5TcqGswgx95SJ+E4CIGiRg5yzk2qZykismpgYLEQBpJg23A+owFfgo011qNKhDIIHUGwgEW9MD66szEmfj+GJnqVFJBP9eIxH27T0v5YDQcpRL1JO5ONJ4Hk+zphZwh8M/Wr6j88aLlNj6YArTEDCg3NTLn3pxNKyz4Ebn5yPhhtp9PTGR0/wBbV/jb8TgNfqgOjL0YEH4iMY1keU1pkmvuDZBsPMnqfLb1xr/D/cHoPwwm8x++38WAXM0tNANNOfMmPngRwloz1La1ddtt/wAMW+J/9wwP4T/p1L/fr+OAec3kKNJSzFj/AP0b+cYznjnEDVhEQJTViREkknqSTNhYDD1zR+qP8afg2EurucAFNE9cQmjgpmd/gPwxTq4CtScqZUkHyMfhjtVqszamJLeJMn546+OOy4DpTp3viab46U8c9cBA3XHVBjk7HEuT91vVfzwENUQQcfaN8SZrZccp1wEFZrAeWIlYdcc1cR9R64BiGQXQx66SfkDhdK7Xw2fcb+Bv7pwp1f5YDqExyuOMc4CRSehPl0/yxz2x8T88dDtjqMBzqOOG+uPjj6n7w9cBZJ0geI/HHbIZh6dRXT31Mr1viLM7/HFvgf66n/EMAdytBMwjErSommkd547SoZI7zQoLERE2tv0BGgBUSO7JBIkHTfrG3ob4lyf6yt/A/wCIxBnPfP8ACPwG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0838" y="-1851025"/>
            <a:ext cx="66294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striking-women.org/sites/striking-women.org/files/MUNITION%20WORKER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7" y="2895600"/>
            <a:ext cx="3573462" cy="24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7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Something to Remember </a:t>
            </a:r>
            <a:r>
              <a:rPr lang="en-US" sz="3200" dirty="0" smtClean="0"/>
              <a:t>when </a:t>
            </a:r>
            <a:r>
              <a:rPr lang="en-US" sz="3200" dirty="0" smtClean="0"/>
              <a:t>Discussing Politics—or anything.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81400"/>
            <a:ext cx="75438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The best of lies always contains some grain of truth.</a:t>
            </a:r>
            <a:endParaRPr lang="en-US" sz="3600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http://fc08.deviantart.net/fs71/i/2011/005/c/7/you_always_be__lie__ve_by_mirceadrian-d36hje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b="15192"/>
          <a:stretch/>
        </p:blipFill>
        <p:spPr bwMode="auto">
          <a:xfrm>
            <a:off x="2209800" y="152400"/>
            <a:ext cx="4505325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2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perfect system. It is run by men (mankind); men (mankind) are flawed. It cannot be perfect.</a:t>
            </a:r>
            <a:endParaRPr lang="en-US" dirty="0"/>
          </a:p>
        </p:txBody>
      </p:sp>
      <p:pic>
        <p:nvPicPr>
          <p:cNvPr id="3076" name="Picture 4" descr="http://thumbs.dreamstime.com/x/people-around-globe-13742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1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Focus on </a:t>
            </a:r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209799"/>
          </a:xfrm>
        </p:spPr>
        <p:txBody>
          <a:bodyPr>
            <a:normAutofit/>
          </a:bodyPr>
          <a:lstStyle/>
          <a:p>
            <a:r>
              <a:rPr lang="en-US" b="1" dirty="0" smtClean="0"/>
              <a:t>Capitalism</a:t>
            </a:r>
            <a:r>
              <a:rPr lang="en-US" dirty="0" smtClean="0"/>
              <a:t> is an economic (financial) system in which people are free to invest and make profits on </a:t>
            </a:r>
            <a:r>
              <a:rPr lang="en-US" dirty="0" smtClean="0"/>
              <a:t>investments.</a:t>
            </a:r>
          </a:p>
        </p:txBody>
      </p:sp>
      <p:pic>
        <p:nvPicPr>
          <p:cNvPr id="4" name="Picture 2" descr="http://www.petersaysstuff.com/wp-content/uploads/2014/05/enjoy-capitalism-13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391771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2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Capitalism and 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Social Darwinism</a:t>
            </a:r>
            <a:r>
              <a:rPr lang="en-US" dirty="0" smtClean="0"/>
              <a:t>: The application of Darwin’s theory of evolution to society.</a:t>
            </a:r>
          </a:p>
          <a:p>
            <a:r>
              <a:rPr lang="en-US" dirty="0" smtClean="0"/>
              <a:t>Shows little mercy and makes little allowance for human weakness.</a:t>
            </a:r>
          </a:p>
          <a:p>
            <a:r>
              <a:rPr lang="en-US" dirty="0" smtClean="0"/>
              <a:t>Mantra</a:t>
            </a:r>
            <a:r>
              <a:rPr lang="en-US" dirty="0" smtClean="0"/>
              <a:t>: Making money is the only thing that matters, no matter what the cost. </a:t>
            </a:r>
          </a:p>
        </p:txBody>
      </p:sp>
    </p:spTree>
    <p:extLst>
      <p:ext uri="{BB962C8B-B14F-4D97-AF65-F5344CB8AC3E}">
        <p14:creationId xmlns:p14="http://schemas.microsoft.com/office/powerpoint/2010/main" val="302545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Laissez-Faire</a:t>
            </a:r>
            <a:r>
              <a:rPr lang="en-US" dirty="0" smtClean="0"/>
              <a:t> (pronounced lay-</a:t>
            </a:r>
            <a:r>
              <a:rPr lang="en-US" dirty="0"/>
              <a:t>s</a:t>
            </a:r>
            <a:r>
              <a:rPr lang="en-US" dirty="0" smtClean="0"/>
              <a:t>ay fair): an economic idea that says businesses are best left alone without any governmental regulation/interference. </a:t>
            </a:r>
          </a:p>
          <a:p>
            <a:r>
              <a:rPr lang="en-US" dirty="0" smtClean="0"/>
              <a:t>Problem: </a:t>
            </a:r>
            <a:r>
              <a:rPr lang="en-US" dirty="0" smtClean="0"/>
              <a:t>Puts </a:t>
            </a:r>
            <a:r>
              <a:rPr lang="en-US" dirty="0" smtClean="0"/>
              <a:t>responsibility of taking care of the downtrodden on the </a:t>
            </a:r>
            <a:r>
              <a:rPr lang="en-US" dirty="0" smtClean="0"/>
              <a:t>government.</a:t>
            </a:r>
            <a:endParaRPr lang="en-US" dirty="0" smtClean="0"/>
          </a:p>
          <a:p>
            <a:r>
              <a:rPr lang="en-US" dirty="0" smtClean="0"/>
              <a:t>Result: Many Americans became fearful that America would be run by large businesses. </a:t>
            </a:r>
          </a:p>
          <a:p>
            <a:endParaRPr lang="en-US" b="1" u="sng" dirty="0"/>
          </a:p>
        </p:txBody>
      </p:sp>
      <p:pic>
        <p:nvPicPr>
          <p:cNvPr id="5122" name="Picture 2" descr="http://1.bp.blogspot.com/_FC6XAB8Ugc0/TIY34_qlbDI/AAAAAAAAAT0/siYBlF_eM8w/s1600/lazy_worker_smal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200400" cy="21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3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Regulation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057400"/>
          </a:xfrm>
        </p:spPr>
        <p:txBody>
          <a:bodyPr/>
          <a:lstStyle/>
          <a:p>
            <a:r>
              <a:rPr lang="en-US" dirty="0" smtClean="0"/>
              <a:t>Americans now relying on government to fix </a:t>
            </a:r>
            <a:r>
              <a:rPr lang="en-US" dirty="0" smtClean="0"/>
              <a:t>problems.</a:t>
            </a:r>
            <a:endParaRPr lang="en-US" dirty="0" smtClean="0"/>
          </a:p>
          <a:p>
            <a:pPr lvl="1"/>
            <a:r>
              <a:rPr lang="en-US" dirty="0" smtClean="0"/>
              <a:t>People have poor working conditions—form </a:t>
            </a:r>
            <a:r>
              <a:rPr lang="en-US" dirty="0" smtClean="0"/>
              <a:t>unions &amp; sue them.</a:t>
            </a:r>
            <a:endParaRPr lang="en-US" dirty="0" smtClean="0"/>
          </a:p>
        </p:txBody>
      </p:sp>
      <p:pic>
        <p:nvPicPr>
          <p:cNvPr id="6146" name="Picture 2" descr="https://www.atlasnetwork.org/assets/uploads/news-main/_detail/Regula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029200" cy="258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0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Dem Railroads?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Ruthless competition between railroad companies hurt small shippers, farmers, and more.</a:t>
            </a:r>
          </a:p>
          <a:p>
            <a:r>
              <a:rPr lang="en-US" dirty="0" smtClean="0"/>
              <a:t>Railroads ended up charging whatever they wanted: $$$!</a:t>
            </a:r>
          </a:p>
          <a:p>
            <a:r>
              <a:rPr lang="en-US" dirty="0" smtClean="0"/>
              <a:t>People demanded justice from the government.</a:t>
            </a:r>
          </a:p>
          <a:p>
            <a:pPr lvl="1"/>
            <a:r>
              <a:rPr lang="en-US" b="1" u="sng" dirty="0" smtClean="0"/>
              <a:t>Interstate Commerce Act</a:t>
            </a:r>
            <a:endParaRPr lang="en-US" dirty="0"/>
          </a:p>
          <a:p>
            <a:pPr lvl="2"/>
            <a:r>
              <a:rPr lang="en-US" dirty="0" smtClean="0"/>
              <a:t>1. directed railroads to set “reasonable and just rates”</a:t>
            </a:r>
          </a:p>
          <a:p>
            <a:pPr lvl="2"/>
            <a:r>
              <a:rPr lang="en-US" dirty="0" smtClean="0"/>
              <a:t>2. prevented railroads from charging more for short runs than longer ones.</a:t>
            </a:r>
          </a:p>
          <a:p>
            <a:pPr lvl="2"/>
            <a:r>
              <a:rPr lang="en-US" dirty="0" smtClean="0"/>
              <a:t>3. formed the Interstate Commerce Commission—examined complaints and took offenders to court</a:t>
            </a:r>
            <a:endParaRPr lang="en-US" dirty="0"/>
          </a:p>
        </p:txBody>
      </p:sp>
      <p:pic>
        <p:nvPicPr>
          <p:cNvPr id="7170" name="Picture 2" descr="http://www.shourtline.swl4.com/image/Marklin_55031_2_Train_Digital_Starter_Set_DC_AC_Digital_CTRL_NR/Marklin_55031_2_Train_Digital_Starter_Set_DC_AC_Digital_CTRL_NR_steam_loco_lf_1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01345"/>
            <a:ext cx="2667000" cy="12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75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172</TotalTime>
  <Words>553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Effects of Industrial Expansion</vt:lpstr>
      <vt:lpstr>Changing American Life</vt:lpstr>
      <vt:lpstr>Something to Remember when Discussing Politics—or anything.</vt:lpstr>
      <vt:lpstr>Capitalism</vt:lpstr>
      <vt:lpstr>The Focus on Capitalism</vt:lpstr>
      <vt:lpstr>Capitalism and Social Darwinism</vt:lpstr>
      <vt:lpstr>Laissez-Faire</vt:lpstr>
      <vt:lpstr>Government Regulation</vt:lpstr>
      <vt:lpstr>What About Dem Railroads?</vt:lpstr>
      <vt:lpstr>The Sherman Anti-Trust Act of 1890</vt:lpstr>
      <vt:lpstr>Results of the Sherman Anti-Trust Act of 1890</vt:lpstr>
      <vt:lpstr>Development of Labor Unions</vt:lpstr>
      <vt:lpstr>Development of Labor Unions</vt:lpstr>
      <vt:lpstr>Response to Unions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Industrial Expansion</dc:title>
  <dc:creator>Rachel Buchman</dc:creator>
  <cp:lastModifiedBy>Rachel Buchman</cp:lastModifiedBy>
  <cp:revision>53</cp:revision>
  <dcterms:created xsi:type="dcterms:W3CDTF">2016-02-25T00:26:32Z</dcterms:created>
  <dcterms:modified xsi:type="dcterms:W3CDTF">2016-02-25T05:36:49Z</dcterms:modified>
</cp:coreProperties>
</file>